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2" r:id="rId2"/>
  </p:sldMasterIdLst>
  <p:notesMasterIdLst>
    <p:notesMasterId r:id="rId8"/>
  </p:notesMasterIdLst>
  <p:sldIdLst>
    <p:sldId id="298" r:id="rId3"/>
    <p:sldId id="297" r:id="rId4"/>
    <p:sldId id="293" r:id="rId5"/>
    <p:sldId id="296" r:id="rId6"/>
    <p:sldId id="295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7ba1cc40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7ba1cc40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4144"/>
            <a:ext cx="4014788" cy="14795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77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77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5180"/>
            <a:ext cx="561976" cy="13692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9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400"/>
            <a:ext cx="6561138" cy="329895"/>
          </a:xfrm>
          <a:prstGeom prst="rect">
            <a:avLst/>
          </a:prstGeom>
        </p:spPr>
        <p:txBody>
          <a:bodyPr lIns="0" tIns="0" rIns="0" bIns="0"/>
          <a:lstStyle>
            <a:lvl1pPr>
              <a:defRPr sz="2298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5010"/>
            <a:ext cx="4014788" cy="2463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1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1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9" y="1475009"/>
            <a:ext cx="3940174" cy="2454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2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2120526"/>
            <a:ext cx="5711825" cy="11879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98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98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698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3794753"/>
            <a:ext cx="5711825" cy="284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1" y="4208103"/>
            <a:ext cx="5711825" cy="218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9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3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99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4423906"/>
            <a:ext cx="5711825" cy="28442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3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3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99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2168389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475009"/>
            <a:ext cx="4860924" cy="1272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77"/>
              </a:lnSpc>
              <a:spcBef>
                <a:spcPts val="0"/>
              </a:spcBef>
              <a:buFontTx/>
              <a:buNone/>
              <a:defRPr sz="409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2" y="4484390"/>
            <a:ext cx="4860924" cy="2277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49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2" y="3534587"/>
            <a:ext cx="4860924" cy="9455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99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3080752"/>
            <a:ext cx="4860924" cy="227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99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2" y="3308461"/>
            <a:ext cx="4860924" cy="227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99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8877065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8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183" rtl="0" eaLnBrk="1" latinLnBrk="0" hangingPunct="1">
        <a:lnSpc>
          <a:spcPct val="90000"/>
        </a:lnSpc>
        <a:spcBef>
          <a:spcPct val="0"/>
        </a:spcBef>
        <a:buNone/>
        <a:defRPr sz="32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6" indent="-171296" algn="l" defTabSz="68518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13887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856478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070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1661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3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844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435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027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9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83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74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66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57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548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73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AZlatoustova@rosatomflot.r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Профориентационная работа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 школьниками и студентами</a:t>
            </a:r>
            <a:r>
              <a:rPr lang="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Златоустова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Анжелика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Алексеевна</a:t>
            </a:r>
          </a:p>
          <a:p>
            <a:pPr marL="0" lvl="0" indent="0" algn="l" rtl="0">
              <a:spcBef>
                <a:spcPts val="13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B193725-0A2D-4E30-AD08-EE33FC58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35E29C54-8F85-4AC5-B753-A574194A8570}"/>
              </a:ext>
            </a:extLst>
          </p:cNvPr>
          <p:cNvSpPr>
            <a:spLocks noGrp="1"/>
          </p:cNvSpPr>
          <p:nvPr/>
        </p:nvSpPr>
        <p:spPr>
          <a:xfrm>
            <a:off x="543480" y="4423904"/>
            <a:ext cx="5706541" cy="28442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99" dirty="0">
                <a:latin typeface="Arial" pitchFamily="34" charset="0"/>
                <a:cs typeface="Arial" pitchFamily="34" charset="0"/>
              </a:rPr>
              <a:t>Должность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14BD061-EC96-48C1-A3D9-1F4D93D90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xmlns="" id="{886871F6-3300-4454-B25B-039B6A525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" y="-685"/>
            <a:ext cx="9133004" cy="5143443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5585AB3C-C643-4928-8F9A-AEF70C537C52}"/>
              </a:ext>
            </a:extLst>
          </p:cNvPr>
          <p:cNvSpPr>
            <a:spLocks noGrp="1"/>
          </p:cNvSpPr>
          <p:nvPr/>
        </p:nvSpPr>
        <p:spPr>
          <a:xfrm>
            <a:off x="543480" y="2120524"/>
            <a:ext cx="5706541" cy="118793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buClr>
                <a:schemeClr val="dk1"/>
              </a:buClr>
              <a:buSzPts val="1100"/>
            </a:pPr>
            <a:r>
              <a:rPr lang="ru" sz="2698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Профориентационная работа</a:t>
            </a:r>
            <a:r>
              <a:rPr lang="en-US" sz="2698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" sz="2698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школьниками и студентами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06BAF41F-37FE-47CB-9643-FB6DBDE3B68F}"/>
              </a:ext>
            </a:extLst>
          </p:cNvPr>
          <p:cNvSpPr>
            <a:spLocks noGrp="1"/>
          </p:cNvSpPr>
          <p:nvPr/>
        </p:nvSpPr>
        <p:spPr>
          <a:xfrm>
            <a:off x="543480" y="3874116"/>
            <a:ext cx="5706541" cy="2182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99" dirty="0">
                <a:latin typeface="Arial" pitchFamily="34" charset="0"/>
                <a:cs typeface="Arial" pitchFamily="34" charset="0"/>
              </a:rPr>
              <a:t>Златоустова Анжелика Алексеевна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FDE6757-9F26-418B-9BEA-F498EEA5C3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481" y="4092376"/>
            <a:ext cx="5706541" cy="28442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Начальник отдела оценки и развития персонала ФГУП </a:t>
            </a:r>
            <a:r>
              <a:rPr lang="ru-RU" dirty="0"/>
              <a:t>«Атомфлот»</a:t>
            </a:r>
          </a:p>
          <a:p>
            <a:endParaRPr lang="ru-RU" dirty="0"/>
          </a:p>
          <a:p>
            <a:r>
              <a:rPr lang="ru-RU" b="1" dirty="0" smtClean="0"/>
              <a:t>20.05.2021</a:t>
            </a:r>
            <a:endParaRPr lang="ru-RU" b="1" dirty="0"/>
          </a:p>
        </p:txBody>
      </p:sp>
      <p:pic>
        <p:nvPicPr>
          <p:cNvPr id="4" name="Рисунок 4" descr="Изображение выглядит как рисунок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A0D9E00-5B99-475E-BACD-EFC04776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59" y="438658"/>
            <a:ext cx="1883290" cy="7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92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AC67278-5DC3-4C87-B3F1-27C881F7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05" y="129936"/>
            <a:ext cx="6561138" cy="329895"/>
          </a:xfrm>
        </p:spPr>
        <p:txBody>
          <a:bodyPr>
            <a:normAutofit/>
          </a:bodyPr>
          <a:lstStyle/>
          <a:p>
            <a:r>
              <a:rPr lang="ru-RU" sz="1600" spc="-5" dirty="0">
                <a:solidFill>
                  <a:srgbClr val="404040"/>
                </a:solidFill>
                <a:latin typeface="Arial"/>
                <a:cs typeface="Arial"/>
              </a:rPr>
              <a:t>Взаимодействие с вузами, профориентационные мероприятия</a:t>
            </a:r>
            <a:endParaRPr lang="ru-RU" sz="1600" dirty="0"/>
          </a:p>
        </p:txBody>
      </p:sp>
      <p:pic>
        <p:nvPicPr>
          <p:cNvPr id="7" name="Рисунок 4" descr="Изображение выглядит как рисунок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BEA2F99-877C-479C-8470-68A1F3A3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590" y="286401"/>
            <a:ext cx="1243301" cy="4748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bject 50">
            <a:extLst>
              <a:ext uri="{FF2B5EF4-FFF2-40B4-BE49-F238E27FC236}">
                <a16:creationId xmlns:a16="http://schemas.microsoft.com/office/drawing/2014/main" xmlns="" id="{C2B0FE2E-A726-4976-A6BF-D77208CEFB64}"/>
              </a:ext>
            </a:extLst>
          </p:cNvPr>
          <p:cNvSpPr/>
          <p:nvPr/>
        </p:nvSpPr>
        <p:spPr>
          <a:xfrm>
            <a:off x="442775" y="505438"/>
            <a:ext cx="6580168" cy="4638060"/>
          </a:xfrm>
          <a:custGeom>
            <a:avLst/>
            <a:gdLst/>
            <a:ahLst/>
            <a:cxnLst/>
            <a:rect l="l" t="t" r="r" b="b"/>
            <a:pathLst>
              <a:path w="2405380" h="3086100">
                <a:moveTo>
                  <a:pt x="2253869" y="0"/>
                </a:moveTo>
                <a:lnTo>
                  <a:pt x="151028" y="0"/>
                </a:lnTo>
                <a:lnTo>
                  <a:pt x="103290" y="7694"/>
                </a:lnTo>
                <a:lnTo>
                  <a:pt x="61831" y="29122"/>
                </a:lnTo>
                <a:lnTo>
                  <a:pt x="29138" y="61804"/>
                </a:lnTo>
                <a:lnTo>
                  <a:pt x="7699" y="103258"/>
                </a:lnTo>
                <a:lnTo>
                  <a:pt x="0" y="151002"/>
                </a:lnTo>
                <a:lnTo>
                  <a:pt x="0" y="2935097"/>
                </a:lnTo>
                <a:lnTo>
                  <a:pt x="7699" y="2982822"/>
                </a:lnTo>
                <a:lnTo>
                  <a:pt x="29138" y="3024273"/>
                </a:lnTo>
                <a:lnTo>
                  <a:pt x="61831" y="3056962"/>
                </a:lnTo>
                <a:lnTo>
                  <a:pt x="103290" y="3078400"/>
                </a:lnTo>
                <a:lnTo>
                  <a:pt x="151028" y="3086100"/>
                </a:lnTo>
                <a:lnTo>
                  <a:pt x="2253869" y="3086100"/>
                </a:lnTo>
                <a:lnTo>
                  <a:pt x="2301613" y="3078400"/>
                </a:lnTo>
                <a:lnTo>
                  <a:pt x="2343067" y="3056962"/>
                </a:lnTo>
                <a:lnTo>
                  <a:pt x="2375749" y="3024273"/>
                </a:lnTo>
                <a:lnTo>
                  <a:pt x="2397177" y="2982822"/>
                </a:lnTo>
                <a:lnTo>
                  <a:pt x="2404872" y="2935097"/>
                </a:lnTo>
                <a:lnTo>
                  <a:pt x="2404872" y="151002"/>
                </a:lnTo>
                <a:lnTo>
                  <a:pt x="2397177" y="103258"/>
                </a:lnTo>
                <a:lnTo>
                  <a:pt x="2375749" y="61804"/>
                </a:lnTo>
                <a:lnTo>
                  <a:pt x="2343067" y="29122"/>
                </a:lnTo>
                <a:lnTo>
                  <a:pt x="2301613" y="7694"/>
                </a:lnTo>
                <a:lnTo>
                  <a:pt x="225386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Соглашение о сотрудничестве между ФГУП «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Атомфлот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» и: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414142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ФГБОУ ВО «Государственный университет морского и речного флота имени адмирала С.О. Макарова»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«Сибирский государственный университет водного транспорта»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«Волжский государственный университет водного транспорта»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«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Нижегородский государственный технический университет имени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Р.Е. Алексеева»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ФГАОУ ВО «Национальный исследовательский Томский политехнический университет»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ФГАОУ ВО «Северный Арктический федеральный университет им. М.В. Ломоносова»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Образовательный фонд «Талант и успех»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ГАУДО МО «МОЦДО «Лапландия»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Договор об организации плавательной практики: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«Государственный университет морского и речного флота имени адмирала С.О. Макарова»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«Сибирский государственный университет водного транспорта»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«Волжский государственный университет водного транспорта»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ФГАОУ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ВО  «Мурманский государственный технический университет»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- ФГБОУ ВО «Государственный морской университет имени адмирала Ф.Ф. Ушакова»</a:t>
            </a:r>
          </a:p>
          <a:p>
            <a:pPr marL="1438" marR="0" lvl="1" indent="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В процессе подписания:</a:t>
            </a:r>
          </a:p>
          <a:p>
            <a:pPr marL="172888" marR="0" lvl="1" indent="-17145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ФГБОУ ВО «Морской государственный университет имени адмирала Г.И. Невельского»</a:t>
            </a:r>
            <a:endParaRPr lang="ru-RU" sz="1000" b="1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438" marR="0" lvl="1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tabLst/>
              <a:defRPr/>
            </a:pPr>
            <a:endParaRPr lang="ru-RU" sz="1000" b="1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438" marR="0" lvl="1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tabLst/>
              <a:defRPr/>
            </a:pPr>
            <a:r>
              <a:rPr lang="ru-RU" sz="1000" b="1" dirty="0">
                <a:latin typeface="+mn-lt"/>
                <a:ea typeface="+mn-ea"/>
                <a:cs typeface="Times New Roman" panose="02020603050405020304" pitchFamily="18" charset="0"/>
              </a:rPr>
              <a:t>Карьерные мероприятия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Дни карьеры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Ярмарки вакансий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Защита дипломных работ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Участие в ГЭК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Дни открытых дверей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Распределение курсантов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Посвящение в курсанты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Лекционные занятия с участием капитанов, главных инженеров-механиков, руководителей ТОП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Плавательная практика на судах предприятия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Конкурс профессионального мастерства</a:t>
            </a:r>
          </a:p>
          <a:p>
            <a:pPr marL="172888" lvl="1" indent="-171450" defTabSz="811118">
              <a:buClrTx/>
              <a:buSzPct val="125000"/>
              <a:buFontTx/>
              <a:buChar char="-"/>
              <a:defRPr/>
            </a:pPr>
            <a:r>
              <a:rPr lang="ru-RU" sz="1000" kern="1200" dirty="0">
                <a:latin typeface="+mn-lt"/>
                <a:ea typeface="+mn-ea"/>
                <a:cs typeface="Times New Roman" panose="02020603050405020304" pitchFamily="18" charset="0"/>
              </a:rPr>
              <a:t>КВИЗ со студентами</a:t>
            </a:r>
          </a:p>
          <a:p>
            <a:pPr marL="172888" marR="0" lvl="1" indent="-171450" algn="l" defTabSz="81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object 62">
            <a:extLst>
              <a:ext uri="{FF2B5EF4-FFF2-40B4-BE49-F238E27FC236}">
                <a16:creationId xmlns:a16="http://schemas.microsoft.com/office/drawing/2014/main" xmlns="" id="{431C27E3-7F34-4366-81B0-4177021479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225" y="3244024"/>
            <a:ext cx="219456" cy="224028"/>
          </a:xfrm>
          <a:prstGeom prst="rect">
            <a:avLst/>
          </a:prstGeom>
        </p:spPr>
      </p:pic>
      <p:pic>
        <p:nvPicPr>
          <p:cNvPr id="29" name="object 60">
            <a:extLst>
              <a:ext uri="{FF2B5EF4-FFF2-40B4-BE49-F238E27FC236}">
                <a16:creationId xmlns:a16="http://schemas.microsoft.com/office/drawing/2014/main" xmlns="" id="{8F802F1A-5977-4FB5-A4CF-5F5657BD08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81" y="4460473"/>
            <a:ext cx="237744" cy="237744"/>
          </a:xfrm>
          <a:prstGeom prst="rect">
            <a:avLst/>
          </a:prstGeom>
        </p:spPr>
      </p:pic>
      <p:pic>
        <p:nvPicPr>
          <p:cNvPr id="30" name="object 43">
            <a:extLst>
              <a:ext uri="{FF2B5EF4-FFF2-40B4-BE49-F238E27FC236}">
                <a16:creationId xmlns:a16="http://schemas.microsoft.com/office/drawing/2014/main" xmlns="" id="{63872629-9ECC-4C5F-94D7-78881FE2E95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19" y="3814361"/>
            <a:ext cx="301751" cy="306196"/>
          </a:xfrm>
          <a:prstGeom prst="rect">
            <a:avLst/>
          </a:prstGeom>
        </p:spPr>
      </p:pic>
      <p:pic>
        <p:nvPicPr>
          <p:cNvPr id="31" name="object 15">
            <a:extLst>
              <a:ext uri="{FF2B5EF4-FFF2-40B4-BE49-F238E27FC236}">
                <a16:creationId xmlns:a16="http://schemas.microsoft.com/office/drawing/2014/main" xmlns="" id="{4086D1EC-4E5D-430C-BAFE-63672EE32AD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82" y="564155"/>
            <a:ext cx="224027" cy="228600"/>
          </a:xfrm>
          <a:prstGeom prst="rect">
            <a:avLst/>
          </a:prstGeom>
        </p:spPr>
      </p:pic>
      <p:cxnSp>
        <p:nvCxnSpPr>
          <p:cNvPr id="32" name="Straight Connector 156">
            <a:extLst>
              <a:ext uri="{FF2B5EF4-FFF2-40B4-BE49-F238E27FC236}">
                <a16:creationId xmlns:a16="http://schemas.microsoft.com/office/drawing/2014/main" xmlns="" id="{8095B503-B3CD-4F7C-B7E4-F22FF01A26C3}"/>
              </a:ext>
            </a:extLst>
          </p:cNvPr>
          <p:cNvCxnSpPr>
            <a:cxnSpLocks/>
          </p:cNvCxnSpPr>
          <p:nvPr/>
        </p:nvCxnSpPr>
        <p:spPr>
          <a:xfrm>
            <a:off x="461805" y="1873861"/>
            <a:ext cx="656113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6">
            <a:extLst>
              <a:ext uri="{FF2B5EF4-FFF2-40B4-BE49-F238E27FC236}">
                <a16:creationId xmlns:a16="http://schemas.microsoft.com/office/drawing/2014/main" xmlns="" id="{4B2D2A3F-D21A-402E-8F14-1EC3BAA9DC75}"/>
              </a:ext>
            </a:extLst>
          </p:cNvPr>
          <p:cNvCxnSpPr>
            <a:cxnSpLocks/>
          </p:cNvCxnSpPr>
          <p:nvPr/>
        </p:nvCxnSpPr>
        <p:spPr>
          <a:xfrm>
            <a:off x="461805" y="3161735"/>
            <a:ext cx="659314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04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AC67278-5DC3-4C87-B3F1-27C881F7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9" y="135546"/>
            <a:ext cx="6561138" cy="329895"/>
          </a:xfrm>
        </p:spPr>
        <p:txBody>
          <a:bodyPr>
            <a:normAutofit/>
          </a:bodyPr>
          <a:lstStyle/>
          <a:p>
            <a:r>
              <a:rPr lang="ru-RU" sz="1600" spc="-5" dirty="0">
                <a:solidFill>
                  <a:srgbClr val="404040"/>
                </a:solidFill>
                <a:latin typeface="Arial"/>
                <a:cs typeface="Arial"/>
              </a:rPr>
              <a:t>Участие в региональных и федеральных проектах</a:t>
            </a:r>
          </a:p>
        </p:txBody>
      </p:sp>
      <p:pic>
        <p:nvPicPr>
          <p:cNvPr id="7" name="Рисунок 4" descr="Изображение выглядит как рисунок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BEA2F99-877C-479C-8470-68A1F3A3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590" y="286401"/>
            <a:ext cx="1243301" cy="4748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xmlns="" id="{8889B8C8-EBF7-4FD4-8F20-3862204958DC}"/>
              </a:ext>
            </a:extLst>
          </p:cNvPr>
          <p:cNvSpPr/>
          <p:nvPr/>
        </p:nvSpPr>
        <p:spPr>
          <a:xfrm>
            <a:off x="3769640" y="854962"/>
            <a:ext cx="1458595" cy="3347085"/>
          </a:xfrm>
          <a:custGeom>
            <a:avLst/>
            <a:gdLst/>
            <a:ahLst/>
            <a:cxnLst/>
            <a:rect l="l" t="t" r="r" b="b"/>
            <a:pathLst>
              <a:path w="1458595" h="3347085">
                <a:moveTo>
                  <a:pt x="1366901" y="0"/>
                </a:moveTo>
                <a:lnTo>
                  <a:pt x="91566" y="0"/>
                </a:lnTo>
                <a:lnTo>
                  <a:pt x="55935" y="7199"/>
                </a:lnTo>
                <a:lnTo>
                  <a:pt x="26828" y="26828"/>
                </a:lnTo>
                <a:lnTo>
                  <a:pt x="7199" y="55935"/>
                </a:lnTo>
                <a:lnTo>
                  <a:pt x="0" y="91567"/>
                </a:lnTo>
                <a:lnTo>
                  <a:pt x="0" y="3255111"/>
                </a:lnTo>
                <a:lnTo>
                  <a:pt x="7199" y="3290763"/>
                </a:lnTo>
                <a:lnTo>
                  <a:pt x="26828" y="3319876"/>
                </a:lnTo>
                <a:lnTo>
                  <a:pt x="55935" y="3339506"/>
                </a:lnTo>
                <a:lnTo>
                  <a:pt x="91566" y="3346704"/>
                </a:lnTo>
                <a:lnTo>
                  <a:pt x="1366901" y="3346704"/>
                </a:lnTo>
                <a:lnTo>
                  <a:pt x="1402532" y="3339506"/>
                </a:lnTo>
                <a:lnTo>
                  <a:pt x="1431639" y="3319876"/>
                </a:lnTo>
                <a:lnTo>
                  <a:pt x="1451268" y="3290763"/>
                </a:lnTo>
                <a:lnTo>
                  <a:pt x="1458467" y="3255111"/>
                </a:lnTo>
                <a:lnTo>
                  <a:pt x="1458467" y="91567"/>
                </a:lnTo>
                <a:lnTo>
                  <a:pt x="1451268" y="55935"/>
                </a:lnTo>
                <a:lnTo>
                  <a:pt x="1431639" y="26828"/>
                </a:lnTo>
                <a:lnTo>
                  <a:pt x="1402532" y="7199"/>
                </a:lnTo>
                <a:lnTo>
                  <a:pt x="1366901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xmlns="" id="{4561F3A9-D5CA-40BB-9C4C-840998D40BAE}"/>
              </a:ext>
            </a:extLst>
          </p:cNvPr>
          <p:cNvSpPr/>
          <p:nvPr/>
        </p:nvSpPr>
        <p:spPr>
          <a:xfrm>
            <a:off x="2071950" y="829439"/>
            <a:ext cx="1445260" cy="3372481"/>
          </a:xfrm>
          <a:custGeom>
            <a:avLst/>
            <a:gdLst/>
            <a:ahLst/>
            <a:cxnLst/>
            <a:rect l="l" t="t" r="r" b="b"/>
            <a:pathLst>
              <a:path w="1445259" h="3282950">
                <a:moveTo>
                  <a:pt x="1354074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0" y="3191967"/>
                </a:lnTo>
                <a:lnTo>
                  <a:pt x="7131" y="3227280"/>
                </a:lnTo>
                <a:lnTo>
                  <a:pt x="26574" y="3256119"/>
                </a:lnTo>
                <a:lnTo>
                  <a:pt x="55399" y="3275565"/>
                </a:lnTo>
                <a:lnTo>
                  <a:pt x="90677" y="3282696"/>
                </a:lnTo>
                <a:lnTo>
                  <a:pt x="1354074" y="3282696"/>
                </a:lnTo>
                <a:lnTo>
                  <a:pt x="1389352" y="3275565"/>
                </a:lnTo>
                <a:lnTo>
                  <a:pt x="1418177" y="3256119"/>
                </a:lnTo>
                <a:lnTo>
                  <a:pt x="1437620" y="3227280"/>
                </a:lnTo>
                <a:lnTo>
                  <a:pt x="1444752" y="3191967"/>
                </a:lnTo>
                <a:lnTo>
                  <a:pt x="1444752" y="90677"/>
                </a:lnTo>
                <a:lnTo>
                  <a:pt x="1437620" y="55399"/>
                </a:lnTo>
                <a:lnTo>
                  <a:pt x="1418177" y="26574"/>
                </a:lnTo>
                <a:lnTo>
                  <a:pt x="1389352" y="7131"/>
                </a:lnTo>
                <a:lnTo>
                  <a:pt x="135407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xmlns="" id="{69A94F00-6092-4D8B-A71C-0F9925AB8DFD}"/>
              </a:ext>
            </a:extLst>
          </p:cNvPr>
          <p:cNvSpPr/>
          <p:nvPr/>
        </p:nvSpPr>
        <p:spPr>
          <a:xfrm>
            <a:off x="416051" y="854963"/>
            <a:ext cx="1445260" cy="3346957"/>
          </a:xfrm>
          <a:custGeom>
            <a:avLst/>
            <a:gdLst/>
            <a:ahLst/>
            <a:cxnLst/>
            <a:rect l="l" t="t" r="r" b="b"/>
            <a:pathLst>
              <a:path w="1445260" h="3278504">
                <a:moveTo>
                  <a:pt x="1354074" y="0"/>
                </a:moveTo>
                <a:lnTo>
                  <a:pt x="90728" y="0"/>
                </a:lnTo>
                <a:lnTo>
                  <a:pt x="55410" y="7131"/>
                </a:lnTo>
                <a:lnTo>
                  <a:pt x="26571" y="26574"/>
                </a:lnTo>
                <a:lnTo>
                  <a:pt x="7129" y="55399"/>
                </a:lnTo>
                <a:lnTo>
                  <a:pt x="0" y="90678"/>
                </a:lnTo>
                <a:lnTo>
                  <a:pt x="0" y="3187395"/>
                </a:lnTo>
                <a:lnTo>
                  <a:pt x="7129" y="3222713"/>
                </a:lnTo>
                <a:lnTo>
                  <a:pt x="26571" y="3251552"/>
                </a:lnTo>
                <a:lnTo>
                  <a:pt x="55410" y="3270994"/>
                </a:lnTo>
                <a:lnTo>
                  <a:pt x="90728" y="3278124"/>
                </a:lnTo>
                <a:lnTo>
                  <a:pt x="1354074" y="3278124"/>
                </a:lnTo>
                <a:lnTo>
                  <a:pt x="1389352" y="3270994"/>
                </a:lnTo>
                <a:lnTo>
                  <a:pt x="1418177" y="3251552"/>
                </a:lnTo>
                <a:lnTo>
                  <a:pt x="1437620" y="3222713"/>
                </a:lnTo>
                <a:lnTo>
                  <a:pt x="1444752" y="3187395"/>
                </a:lnTo>
                <a:lnTo>
                  <a:pt x="1444752" y="90678"/>
                </a:lnTo>
                <a:lnTo>
                  <a:pt x="1437620" y="55399"/>
                </a:lnTo>
                <a:lnTo>
                  <a:pt x="1418177" y="26574"/>
                </a:lnTo>
                <a:lnTo>
                  <a:pt x="1389352" y="7131"/>
                </a:lnTo>
                <a:lnTo>
                  <a:pt x="135407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755370-4709-412F-B431-CEC51DC02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3" t="14527" r="2577" b="13983"/>
          <a:stretch/>
        </p:blipFill>
        <p:spPr>
          <a:xfrm>
            <a:off x="606214" y="438123"/>
            <a:ext cx="1062956" cy="1041991"/>
          </a:xfrm>
          <a:prstGeom prst="rect">
            <a:avLst/>
          </a:prstGeom>
        </p:spPr>
      </p:pic>
      <p:pic>
        <p:nvPicPr>
          <p:cNvPr id="39" name="object 55">
            <a:extLst>
              <a:ext uri="{FF2B5EF4-FFF2-40B4-BE49-F238E27FC236}">
                <a16:creationId xmlns:a16="http://schemas.microsoft.com/office/drawing/2014/main" xmlns="" id="{76D37D2E-93AF-452A-A08E-DD2D47B1968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861" y="1674875"/>
            <a:ext cx="233172" cy="237743"/>
          </a:xfrm>
          <a:prstGeom prst="rect">
            <a:avLst/>
          </a:prstGeom>
        </p:spPr>
      </p:pic>
      <p:sp>
        <p:nvSpPr>
          <p:cNvPr id="40" name="object 64">
            <a:extLst>
              <a:ext uri="{FF2B5EF4-FFF2-40B4-BE49-F238E27FC236}">
                <a16:creationId xmlns:a16="http://schemas.microsoft.com/office/drawing/2014/main" xmlns="" id="{878482BC-90D5-4465-90C1-DFCE169AB4DC}"/>
              </a:ext>
            </a:extLst>
          </p:cNvPr>
          <p:cNvSpPr txBox="1"/>
          <p:nvPr/>
        </p:nvSpPr>
        <p:spPr>
          <a:xfrm>
            <a:off x="928820" y="1661094"/>
            <a:ext cx="925169" cy="1583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>
                <a:solidFill>
                  <a:srgbClr val="404040"/>
                </a:solidFill>
                <a:latin typeface="Arial"/>
                <a:cs typeface="Arial"/>
              </a:rPr>
              <a:t>135 учеников</a:t>
            </a:r>
            <a:r>
              <a:rPr lang="ru-RU" sz="900" spc="5" dirty="0">
                <a:solidFill>
                  <a:srgbClr val="404040"/>
                </a:solidFill>
                <a:latin typeface="Arial"/>
                <a:cs typeface="Arial"/>
              </a:rPr>
              <a:t> 8-11 кл</a:t>
            </a:r>
            <a:r>
              <a:rPr lang="ru-RU" sz="900" spc="5" dirty="0">
                <a:solidFill>
                  <a:srgbClr val="404040"/>
                </a:solidFill>
              </a:rPr>
              <a:t>ассов</a:t>
            </a:r>
            <a:endParaRPr sz="900" dirty="0"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3 проектные </a:t>
            </a:r>
            <a:r>
              <a:rPr lang="ru-RU" sz="900" dirty="0">
                <a:solidFill>
                  <a:srgbClr val="404040"/>
                </a:solidFill>
              </a:rPr>
              <a:t>задачи от экспертов предприятия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Экскурсия</a:t>
            </a:r>
            <a:r>
              <a:rPr lang="ru-RU" sz="900" dirty="0">
                <a:solidFill>
                  <a:srgbClr val="404040"/>
                </a:solidFill>
              </a:rPr>
              <a:t> на а/л «Ленин» для победителей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41" name="object 59">
            <a:extLst>
              <a:ext uri="{FF2B5EF4-FFF2-40B4-BE49-F238E27FC236}">
                <a16:creationId xmlns:a16="http://schemas.microsoft.com/office/drawing/2014/main" xmlns="" id="{F2125D67-8B0B-4917-9E86-0401E205131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430" y="2109598"/>
            <a:ext cx="224028" cy="219456"/>
          </a:xfrm>
          <a:prstGeom prst="rect">
            <a:avLst/>
          </a:prstGeom>
        </p:spPr>
      </p:pic>
      <p:pic>
        <p:nvPicPr>
          <p:cNvPr id="42" name="object 43">
            <a:extLst>
              <a:ext uri="{FF2B5EF4-FFF2-40B4-BE49-F238E27FC236}">
                <a16:creationId xmlns:a16="http://schemas.microsoft.com/office/drawing/2014/main" xmlns="" id="{202D9B4E-F85F-4D2B-9FD5-4B61D1865BD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650" y="2800349"/>
            <a:ext cx="320828" cy="219456"/>
          </a:xfrm>
          <a:prstGeom prst="rect">
            <a:avLst/>
          </a:prstGeom>
        </p:spPr>
      </p:pic>
      <p:sp>
        <p:nvSpPr>
          <p:cNvPr id="43" name="object 14">
            <a:extLst>
              <a:ext uri="{FF2B5EF4-FFF2-40B4-BE49-F238E27FC236}">
                <a16:creationId xmlns:a16="http://schemas.microsoft.com/office/drawing/2014/main" xmlns="" id="{969B1B09-67D2-4746-8E14-A4439A94BE6F}"/>
              </a:ext>
            </a:extLst>
          </p:cNvPr>
          <p:cNvSpPr/>
          <p:nvPr/>
        </p:nvSpPr>
        <p:spPr>
          <a:xfrm>
            <a:off x="2080266" y="1246821"/>
            <a:ext cx="1445260" cy="306705"/>
          </a:xfrm>
          <a:custGeom>
            <a:avLst/>
            <a:gdLst/>
            <a:ahLst/>
            <a:cxnLst/>
            <a:rect l="l" t="t" r="r" b="b"/>
            <a:pathLst>
              <a:path w="1445260" h="306705">
                <a:moveTo>
                  <a:pt x="1444752" y="0"/>
                </a:moveTo>
                <a:lnTo>
                  <a:pt x="0" y="0"/>
                </a:lnTo>
                <a:lnTo>
                  <a:pt x="0" y="306324"/>
                </a:lnTo>
                <a:lnTo>
                  <a:pt x="1444752" y="306324"/>
                </a:lnTo>
                <a:lnTo>
                  <a:pt x="1444752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Юные инженеры Арктики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4" name="object 64">
            <a:extLst>
              <a:ext uri="{FF2B5EF4-FFF2-40B4-BE49-F238E27FC236}">
                <a16:creationId xmlns:a16="http://schemas.microsoft.com/office/drawing/2014/main" xmlns="" id="{9864B361-9BB3-4B49-9732-F1D0AAA1CB5C}"/>
              </a:ext>
            </a:extLst>
          </p:cNvPr>
          <p:cNvSpPr txBox="1"/>
          <p:nvPr/>
        </p:nvSpPr>
        <p:spPr>
          <a:xfrm>
            <a:off x="2399202" y="1654031"/>
            <a:ext cx="1010994" cy="2090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>
                <a:solidFill>
                  <a:srgbClr val="404040"/>
                </a:solidFill>
                <a:latin typeface="Arial"/>
                <a:cs typeface="Arial"/>
              </a:rPr>
              <a:t>240 учеников</a:t>
            </a:r>
            <a:r>
              <a:rPr lang="ru-RU" sz="900" spc="5" dirty="0">
                <a:solidFill>
                  <a:srgbClr val="404040"/>
                </a:solidFill>
                <a:latin typeface="Arial"/>
                <a:cs typeface="Arial"/>
              </a:rPr>
              <a:t> 8-11 кл</a:t>
            </a:r>
            <a:r>
              <a:rPr lang="ru-RU" sz="900" spc="5" dirty="0">
                <a:solidFill>
                  <a:srgbClr val="404040"/>
                </a:solidFill>
              </a:rPr>
              <a:t>ассов</a:t>
            </a:r>
            <a:endParaRPr sz="900" dirty="0"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3 кейса </a:t>
            </a:r>
            <a:r>
              <a:rPr lang="ru-RU" sz="900" dirty="0">
                <a:solidFill>
                  <a:srgbClr val="404040"/>
                </a:solidFill>
              </a:rPr>
              <a:t>от экспертов предприятия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 err="1">
                <a:solidFill>
                  <a:srgbClr val="404040"/>
                </a:solidFill>
              </a:rPr>
              <a:t>Хакатон</a:t>
            </a: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Интерактивная выставка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Мастер-классы от экспертов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45" name="object 55">
            <a:extLst>
              <a:ext uri="{FF2B5EF4-FFF2-40B4-BE49-F238E27FC236}">
                <a16:creationId xmlns:a16="http://schemas.microsoft.com/office/drawing/2014/main" xmlns="" id="{4DBADC13-46EE-4F59-B7BA-3E47B225E0E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7475" y="1681152"/>
            <a:ext cx="233172" cy="237743"/>
          </a:xfrm>
          <a:prstGeom prst="rect">
            <a:avLst/>
          </a:prstGeom>
        </p:spPr>
      </p:pic>
      <p:pic>
        <p:nvPicPr>
          <p:cNvPr id="46" name="object 59">
            <a:extLst>
              <a:ext uri="{FF2B5EF4-FFF2-40B4-BE49-F238E27FC236}">
                <a16:creationId xmlns:a16="http://schemas.microsoft.com/office/drawing/2014/main" xmlns="" id="{B46EDDFF-FAD8-4064-B820-4E7E7D54A0F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9373" y="2050541"/>
            <a:ext cx="224028" cy="219456"/>
          </a:xfrm>
          <a:prstGeom prst="rect">
            <a:avLst/>
          </a:prstGeom>
        </p:spPr>
      </p:pic>
      <p:pic>
        <p:nvPicPr>
          <p:cNvPr id="47" name="object 58">
            <a:extLst>
              <a:ext uri="{FF2B5EF4-FFF2-40B4-BE49-F238E27FC236}">
                <a16:creationId xmlns:a16="http://schemas.microsoft.com/office/drawing/2014/main" xmlns="" id="{49F4ADD4-E0C8-4EDC-833C-812FB6E7CE3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6947" y="2915268"/>
            <a:ext cx="182879" cy="182880"/>
          </a:xfrm>
          <a:prstGeom prst="rect">
            <a:avLst/>
          </a:prstGeom>
        </p:spPr>
      </p:pic>
      <p:pic>
        <p:nvPicPr>
          <p:cNvPr id="48" name="object 63">
            <a:extLst>
              <a:ext uri="{FF2B5EF4-FFF2-40B4-BE49-F238E27FC236}">
                <a16:creationId xmlns:a16="http://schemas.microsoft.com/office/drawing/2014/main" xmlns="" id="{FDEB2861-8417-45D6-A6C1-F5E7D1758E6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24908" y="3408766"/>
            <a:ext cx="205739" cy="2057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64432BC-36B6-426C-AEA7-DD561EEC95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162" y="553495"/>
            <a:ext cx="633475" cy="643073"/>
          </a:xfrm>
          <a:prstGeom prst="rect">
            <a:avLst/>
          </a:prstGeom>
        </p:spPr>
      </p:pic>
      <p:grpSp>
        <p:nvGrpSpPr>
          <p:cNvPr id="50" name="object 32">
            <a:extLst>
              <a:ext uri="{FF2B5EF4-FFF2-40B4-BE49-F238E27FC236}">
                <a16:creationId xmlns:a16="http://schemas.microsoft.com/office/drawing/2014/main" xmlns="" id="{6D48D730-9775-4BAD-834D-F076780CD1EB}"/>
              </a:ext>
            </a:extLst>
          </p:cNvPr>
          <p:cNvGrpSpPr/>
          <p:nvPr/>
        </p:nvGrpSpPr>
        <p:grpSpPr>
          <a:xfrm>
            <a:off x="3938286" y="1617834"/>
            <a:ext cx="237743" cy="1638763"/>
            <a:chOff x="4023359" y="1856231"/>
            <a:chExt cx="237743" cy="1638763"/>
          </a:xfrm>
        </p:grpSpPr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xmlns="" id="{057C0924-1B8C-49D2-B9BA-2B12B109BDA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37075" y="1856231"/>
              <a:ext cx="224027" cy="224027"/>
            </a:xfrm>
            <a:prstGeom prst="rect">
              <a:avLst/>
            </a:prstGeom>
          </p:spPr>
        </p:pic>
        <p:pic>
          <p:nvPicPr>
            <p:cNvPr id="52" name="object 34">
              <a:extLst>
                <a:ext uri="{FF2B5EF4-FFF2-40B4-BE49-F238E27FC236}">
                  <a16:creationId xmlns:a16="http://schemas.microsoft.com/office/drawing/2014/main" xmlns="" id="{F479AB1C-CEC0-4159-9033-233D85CBD3A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3359" y="2285999"/>
              <a:ext cx="187451" cy="187451"/>
            </a:xfrm>
            <a:prstGeom prst="rect">
              <a:avLst/>
            </a:prstGeom>
          </p:spPr>
        </p:pic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xmlns="" id="{FFBB4F60-7103-4868-8054-63AFCF88117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9078" y="3307542"/>
              <a:ext cx="192024" cy="187452"/>
            </a:xfrm>
            <a:prstGeom prst="rect">
              <a:avLst/>
            </a:prstGeom>
          </p:spPr>
        </p:pic>
      </p:grpSp>
      <p:sp>
        <p:nvSpPr>
          <p:cNvPr id="55" name="object 64">
            <a:extLst>
              <a:ext uri="{FF2B5EF4-FFF2-40B4-BE49-F238E27FC236}">
                <a16:creationId xmlns:a16="http://schemas.microsoft.com/office/drawing/2014/main" xmlns="" id="{A935B80F-5124-45C8-8CB6-9DCE87CA11A1}"/>
              </a:ext>
            </a:extLst>
          </p:cNvPr>
          <p:cNvSpPr txBox="1"/>
          <p:nvPr/>
        </p:nvSpPr>
        <p:spPr>
          <a:xfrm>
            <a:off x="4259761" y="1633766"/>
            <a:ext cx="1198039" cy="2675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>
                <a:solidFill>
                  <a:srgbClr val="404040"/>
                </a:solidFill>
                <a:latin typeface="Arial"/>
                <a:cs typeface="Arial"/>
              </a:rPr>
              <a:t>40 000 </a:t>
            </a: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студентов</a:t>
            </a:r>
            <a:endParaRPr sz="900" dirty="0"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196</a:t>
            </a:r>
            <a:endParaRPr lang="ru-RU" sz="900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900" dirty="0">
                <a:solidFill>
                  <a:srgbClr val="404040"/>
                </a:solidFill>
              </a:rPr>
              <a:t>дипломантов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Задание</a:t>
            </a:r>
          </a:p>
          <a:p>
            <a:pPr marL="20320" marR="24765">
              <a:spcBef>
                <a:spcPts val="15"/>
              </a:spcBef>
            </a:pPr>
            <a:r>
              <a:rPr lang="ru-RU" sz="900" dirty="0">
                <a:solidFill>
                  <a:srgbClr val="404040"/>
                </a:solidFill>
              </a:rPr>
              <a:t>от экспертов</a:t>
            </a:r>
          </a:p>
          <a:p>
            <a:pPr marL="20320" marR="24765"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1000" b="1" dirty="0">
                <a:solidFill>
                  <a:srgbClr val="404040"/>
                </a:solidFill>
              </a:rPr>
              <a:t>Направление «Арктические технологии»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900" dirty="0">
                <a:solidFill>
                  <a:srgbClr val="404040"/>
                </a:solidFill>
              </a:rPr>
              <a:t>Трудоустройство, 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900" dirty="0">
                <a:solidFill>
                  <a:srgbClr val="404040"/>
                </a:solidFill>
              </a:rPr>
              <a:t>практика</a:t>
            </a: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10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56" name="object 59">
            <a:extLst>
              <a:ext uri="{FF2B5EF4-FFF2-40B4-BE49-F238E27FC236}">
                <a16:creationId xmlns:a16="http://schemas.microsoft.com/office/drawing/2014/main" xmlns="" id="{C41B1169-5770-466F-ACAF-281BA0E2310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8841" y="2522104"/>
            <a:ext cx="224028" cy="219456"/>
          </a:xfrm>
          <a:prstGeom prst="rect">
            <a:avLst/>
          </a:prstGeom>
        </p:spPr>
      </p:pic>
      <p:pic>
        <p:nvPicPr>
          <p:cNvPr id="57" name="object 35">
            <a:extLst>
              <a:ext uri="{FF2B5EF4-FFF2-40B4-BE49-F238E27FC236}">
                <a16:creationId xmlns:a16="http://schemas.microsoft.com/office/drawing/2014/main" xmlns="" id="{E1549639-B9AE-40CF-BAA7-13CA73C708C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8841" y="3696455"/>
            <a:ext cx="205739" cy="205739"/>
          </a:xfrm>
          <a:prstGeom prst="rect">
            <a:avLst/>
          </a:prstGeom>
        </p:spPr>
      </p:pic>
      <p:pic>
        <p:nvPicPr>
          <p:cNvPr id="58" name="Рисунок 57" descr="Открыта регистрация на олимпиаду студентов «Я - профессионал» | Новости  сибирской науки">
            <a:extLst>
              <a:ext uri="{FF2B5EF4-FFF2-40B4-BE49-F238E27FC236}">
                <a16:creationId xmlns:a16="http://schemas.microsoft.com/office/drawing/2014/main" xmlns="" id="{80580606-D835-4EBA-8EF8-BE404A36F8C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629" y="385929"/>
            <a:ext cx="1198039" cy="8097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object 14">
            <a:extLst>
              <a:ext uri="{FF2B5EF4-FFF2-40B4-BE49-F238E27FC236}">
                <a16:creationId xmlns:a16="http://schemas.microsoft.com/office/drawing/2014/main" xmlns="" id="{44D29E63-121B-48EC-8E5A-1215E72F6889}"/>
              </a:ext>
            </a:extLst>
          </p:cNvPr>
          <p:cNvSpPr/>
          <p:nvPr/>
        </p:nvSpPr>
        <p:spPr>
          <a:xfrm>
            <a:off x="3769453" y="1252060"/>
            <a:ext cx="1445260" cy="306705"/>
          </a:xfrm>
          <a:custGeom>
            <a:avLst/>
            <a:gdLst/>
            <a:ahLst/>
            <a:cxnLst/>
            <a:rect l="l" t="t" r="r" b="b"/>
            <a:pathLst>
              <a:path w="1445260" h="306705">
                <a:moveTo>
                  <a:pt x="1444752" y="0"/>
                </a:moveTo>
                <a:lnTo>
                  <a:pt x="0" y="0"/>
                </a:lnTo>
                <a:lnTo>
                  <a:pt x="0" y="306324"/>
                </a:lnTo>
                <a:lnTo>
                  <a:pt x="1444752" y="306324"/>
                </a:lnTo>
                <a:lnTo>
                  <a:pt x="1444752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Я - профессионал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61" name="object 18">
            <a:extLst>
              <a:ext uri="{FF2B5EF4-FFF2-40B4-BE49-F238E27FC236}">
                <a16:creationId xmlns:a16="http://schemas.microsoft.com/office/drawing/2014/main" xmlns="" id="{394B3A45-CB3C-438A-A60E-0E8B6FC39CC3}"/>
              </a:ext>
            </a:extLst>
          </p:cNvPr>
          <p:cNvSpPr/>
          <p:nvPr/>
        </p:nvSpPr>
        <p:spPr>
          <a:xfrm>
            <a:off x="5369613" y="918971"/>
            <a:ext cx="1445260" cy="3282950"/>
          </a:xfrm>
          <a:custGeom>
            <a:avLst/>
            <a:gdLst/>
            <a:ahLst/>
            <a:cxnLst/>
            <a:rect l="l" t="t" r="r" b="b"/>
            <a:pathLst>
              <a:path w="1445259" h="3282950">
                <a:moveTo>
                  <a:pt x="1354074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0" y="3191967"/>
                </a:lnTo>
                <a:lnTo>
                  <a:pt x="7131" y="3227280"/>
                </a:lnTo>
                <a:lnTo>
                  <a:pt x="26574" y="3256119"/>
                </a:lnTo>
                <a:lnTo>
                  <a:pt x="55399" y="3275565"/>
                </a:lnTo>
                <a:lnTo>
                  <a:pt x="90677" y="3282696"/>
                </a:lnTo>
                <a:lnTo>
                  <a:pt x="1354074" y="3282696"/>
                </a:lnTo>
                <a:lnTo>
                  <a:pt x="1389352" y="3275565"/>
                </a:lnTo>
                <a:lnTo>
                  <a:pt x="1418177" y="3256119"/>
                </a:lnTo>
                <a:lnTo>
                  <a:pt x="1437620" y="3227280"/>
                </a:lnTo>
                <a:lnTo>
                  <a:pt x="1444752" y="3191967"/>
                </a:lnTo>
                <a:lnTo>
                  <a:pt x="1444752" y="90677"/>
                </a:lnTo>
                <a:lnTo>
                  <a:pt x="1437620" y="55399"/>
                </a:lnTo>
                <a:lnTo>
                  <a:pt x="1418177" y="26574"/>
                </a:lnTo>
                <a:lnTo>
                  <a:pt x="1389352" y="7131"/>
                </a:lnTo>
                <a:lnTo>
                  <a:pt x="135407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3" name="object 49">
            <a:extLst>
              <a:ext uri="{FF2B5EF4-FFF2-40B4-BE49-F238E27FC236}">
                <a16:creationId xmlns:a16="http://schemas.microsoft.com/office/drawing/2014/main" xmlns="" id="{5ED125CF-0482-495F-A54D-2E9BF1447241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55151" y="438123"/>
            <a:ext cx="919705" cy="728942"/>
          </a:xfrm>
          <a:prstGeom prst="rect">
            <a:avLst/>
          </a:prstGeom>
        </p:spPr>
      </p:pic>
      <p:sp>
        <p:nvSpPr>
          <p:cNvPr id="64" name="object 14">
            <a:extLst>
              <a:ext uri="{FF2B5EF4-FFF2-40B4-BE49-F238E27FC236}">
                <a16:creationId xmlns:a16="http://schemas.microsoft.com/office/drawing/2014/main" xmlns="" id="{033BBC42-3AFE-41D6-9D8B-8CC2EA679BA4}"/>
              </a:ext>
            </a:extLst>
          </p:cNvPr>
          <p:cNvSpPr/>
          <p:nvPr/>
        </p:nvSpPr>
        <p:spPr>
          <a:xfrm>
            <a:off x="5378594" y="1254040"/>
            <a:ext cx="1445260" cy="306705"/>
          </a:xfrm>
          <a:custGeom>
            <a:avLst/>
            <a:gdLst/>
            <a:ahLst/>
            <a:cxnLst/>
            <a:rect l="l" t="t" r="r" b="b"/>
            <a:pathLst>
              <a:path w="1445260" h="306705">
                <a:moveTo>
                  <a:pt x="1444752" y="0"/>
                </a:moveTo>
                <a:lnTo>
                  <a:pt x="0" y="0"/>
                </a:lnTo>
                <a:lnTo>
                  <a:pt x="0" y="306324"/>
                </a:lnTo>
                <a:lnTo>
                  <a:pt x="1444752" y="306324"/>
                </a:lnTo>
                <a:lnTo>
                  <a:pt x="1444752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Сириус</a:t>
            </a: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65" name="object 59">
            <a:extLst>
              <a:ext uri="{FF2B5EF4-FFF2-40B4-BE49-F238E27FC236}">
                <a16:creationId xmlns:a16="http://schemas.microsoft.com/office/drawing/2014/main" xmlns="" id="{2FC1BB74-68BD-4D3A-A7A7-FBB0A308630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0767" y="1617460"/>
            <a:ext cx="224028" cy="219456"/>
          </a:xfrm>
          <a:prstGeom prst="rect">
            <a:avLst/>
          </a:prstGeom>
        </p:spPr>
      </p:pic>
      <p:sp>
        <p:nvSpPr>
          <p:cNvPr id="66" name="object 64">
            <a:extLst>
              <a:ext uri="{FF2B5EF4-FFF2-40B4-BE49-F238E27FC236}">
                <a16:creationId xmlns:a16="http://schemas.microsoft.com/office/drawing/2014/main" xmlns="" id="{08F500AD-C433-4347-B0A3-30687B84986A}"/>
              </a:ext>
            </a:extLst>
          </p:cNvPr>
          <p:cNvSpPr txBox="1"/>
          <p:nvPr/>
        </p:nvSpPr>
        <p:spPr>
          <a:xfrm>
            <a:off x="5834065" y="1633766"/>
            <a:ext cx="1010994" cy="22397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>
                <a:solidFill>
                  <a:srgbClr val="404040"/>
                </a:solidFill>
                <a:latin typeface="Arial"/>
                <a:cs typeface="Arial"/>
              </a:rPr>
              <a:t>2 </a:t>
            </a: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проектные задачи «</a:t>
            </a:r>
            <a:r>
              <a:rPr lang="ru-RU" sz="900" dirty="0" err="1">
                <a:solidFill>
                  <a:srgbClr val="404040"/>
                </a:solidFill>
                <a:latin typeface="Arial"/>
                <a:cs typeface="Arial"/>
              </a:rPr>
              <a:t>Сириус.Лето</a:t>
            </a: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900" spc="5" dirty="0">
              <a:solidFill>
                <a:srgbClr val="404040"/>
              </a:solidFill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>
                <a:solidFill>
                  <a:srgbClr val="404040"/>
                </a:solidFill>
              </a:rPr>
              <a:t>4 </a:t>
            </a:r>
            <a:r>
              <a:rPr lang="ru-RU" sz="900" spc="5" dirty="0" smtClean="0">
                <a:solidFill>
                  <a:srgbClr val="404040"/>
                </a:solidFill>
                <a:latin typeface="Arial"/>
                <a:cs typeface="Arial"/>
              </a:rPr>
              <a:t>проектные задачи «Большие </a:t>
            </a:r>
            <a:r>
              <a:rPr lang="ru-RU" sz="900" spc="5" dirty="0">
                <a:solidFill>
                  <a:srgbClr val="404040"/>
                </a:solidFill>
                <a:latin typeface="Arial"/>
                <a:cs typeface="Arial"/>
              </a:rPr>
              <a:t>вызовы»</a:t>
            </a:r>
          </a:p>
          <a:p>
            <a:pPr marL="20320">
              <a:lnSpc>
                <a:spcPct val="100000"/>
              </a:lnSpc>
              <a:spcBef>
                <a:spcPts val="625"/>
              </a:spcBef>
            </a:pPr>
            <a:r>
              <a:rPr lang="ru-RU" sz="1000" b="1" spc="5" dirty="0">
                <a:solidFill>
                  <a:srgbClr val="404040"/>
                </a:solidFill>
                <a:latin typeface="Arial"/>
                <a:cs typeface="Arial"/>
              </a:rPr>
              <a:t>&gt;</a:t>
            </a:r>
            <a:r>
              <a:rPr lang="ru-RU" sz="10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1000" b="1" spc="1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lang="ru-RU" sz="1000" b="1" spc="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lang="ru-RU" sz="1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1000" b="1" spc="1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endParaRPr lang="ru-RU" sz="1000" dirty="0">
              <a:latin typeface="Arial"/>
              <a:cs typeface="Arial"/>
            </a:endParaRPr>
          </a:p>
          <a:p>
            <a:pPr marL="20320" marR="5080">
              <a:lnSpc>
                <a:spcPct val="100000"/>
              </a:lnSpc>
              <a:spcBef>
                <a:spcPts val="20"/>
              </a:spcBef>
            </a:pPr>
            <a:r>
              <a:rPr lang="ru-RU" sz="900" spc="-5" dirty="0">
                <a:solidFill>
                  <a:srgbClr val="404040"/>
                </a:solidFill>
                <a:latin typeface="Arial"/>
                <a:cs typeface="Arial"/>
              </a:rPr>
              <a:t>участников </a:t>
            </a: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 онлайн</a:t>
            </a:r>
            <a:r>
              <a:rPr lang="ru-RU" sz="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lang="ru-RU" sz="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900" spc="-10" dirty="0">
                <a:solidFill>
                  <a:srgbClr val="404040"/>
                </a:solidFill>
                <a:latin typeface="Arial"/>
                <a:cs typeface="Arial"/>
              </a:rPr>
              <a:t>офлайн </a:t>
            </a:r>
            <a:r>
              <a:rPr lang="ru-RU" sz="900" spc="-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900" spc="-5" dirty="0">
                <a:solidFill>
                  <a:srgbClr val="404040"/>
                </a:solidFill>
                <a:latin typeface="Arial"/>
                <a:cs typeface="Arial"/>
              </a:rPr>
              <a:t>мероприятий</a:t>
            </a:r>
          </a:p>
          <a:p>
            <a:pPr marL="20320" marR="5080">
              <a:lnSpc>
                <a:spcPct val="100000"/>
              </a:lnSpc>
              <a:spcBef>
                <a:spcPts val="20"/>
              </a:spcBef>
            </a:pPr>
            <a:endParaRPr lang="ru-RU" sz="900" spc="-5" dirty="0">
              <a:solidFill>
                <a:srgbClr val="404040"/>
              </a:solidFill>
            </a:endParaRPr>
          </a:p>
          <a:p>
            <a:pPr marL="20320" marR="5080">
              <a:lnSpc>
                <a:spcPct val="100000"/>
              </a:lnSpc>
              <a:spcBef>
                <a:spcPts val="20"/>
              </a:spcBef>
            </a:pPr>
            <a:r>
              <a:rPr lang="ru-RU" sz="900" spc="-5" dirty="0">
                <a:solidFill>
                  <a:srgbClr val="404040"/>
                </a:solidFill>
                <a:latin typeface="Arial"/>
                <a:cs typeface="Arial"/>
              </a:rPr>
              <a:t>Взаимодействие с экспертами</a:t>
            </a:r>
            <a:endParaRPr lang="ru-RU" sz="900" dirty="0"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67" name="object 59">
            <a:extLst>
              <a:ext uri="{FF2B5EF4-FFF2-40B4-BE49-F238E27FC236}">
                <a16:creationId xmlns:a16="http://schemas.microsoft.com/office/drawing/2014/main" xmlns="" id="{2A9AEBB1-AE5D-4014-BE7E-3870A479854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2157" y="2235053"/>
            <a:ext cx="224028" cy="219456"/>
          </a:xfrm>
          <a:prstGeom prst="rect">
            <a:avLst/>
          </a:prstGeom>
        </p:spPr>
      </p:pic>
      <p:pic>
        <p:nvPicPr>
          <p:cNvPr id="68" name="object 47">
            <a:extLst>
              <a:ext uri="{FF2B5EF4-FFF2-40B4-BE49-F238E27FC236}">
                <a16:creationId xmlns:a16="http://schemas.microsoft.com/office/drawing/2014/main" xmlns="" id="{81AE392F-705B-4F85-998A-CBEC5E351C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2285" y="2813256"/>
            <a:ext cx="233172" cy="237744"/>
          </a:xfrm>
          <a:prstGeom prst="rect">
            <a:avLst/>
          </a:prstGeom>
        </p:spPr>
      </p:pic>
      <p:pic>
        <p:nvPicPr>
          <p:cNvPr id="69" name="object 58">
            <a:extLst>
              <a:ext uri="{FF2B5EF4-FFF2-40B4-BE49-F238E27FC236}">
                <a16:creationId xmlns:a16="http://schemas.microsoft.com/office/drawing/2014/main" xmlns="" id="{3A0DFD9F-9493-469E-BBCD-DDC865BF85F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4535" y="3482416"/>
            <a:ext cx="182879" cy="182880"/>
          </a:xfrm>
          <a:prstGeom prst="rect">
            <a:avLst/>
          </a:prstGeom>
        </p:spPr>
      </p:pic>
      <p:grpSp>
        <p:nvGrpSpPr>
          <p:cNvPr id="70" name="object 12">
            <a:extLst>
              <a:ext uri="{FF2B5EF4-FFF2-40B4-BE49-F238E27FC236}">
                <a16:creationId xmlns:a16="http://schemas.microsoft.com/office/drawing/2014/main" xmlns="" id="{A50E5D33-269D-4022-93A5-5161FD612501}"/>
              </a:ext>
            </a:extLst>
          </p:cNvPr>
          <p:cNvGrpSpPr/>
          <p:nvPr/>
        </p:nvGrpSpPr>
        <p:grpSpPr>
          <a:xfrm>
            <a:off x="6992085" y="847913"/>
            <a:ext cx="1461892" cy="3354008"/>
            <a:chOff x="442109" y="1072056"/>
            <a:chExt cx="1461892" cy="306141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xmlns="" id="{5E257CF8-8125-417F-8D65-4B1B3B15DDB5}"/>
                </a:ext>
              </a:extLst>
            </p:cNvPr>
            <p:cNvSpPr/>
            <p:nvPr/>
          </p:nvSpPr>
          <p:spPr>
            <a:xfrm>
              <a:off x="442109" y="1072056"/>
              <a:ext cx="1445260" cy="3061410"/>
            </a:xfrm>
            <a:custGeom>
              <a:avLst/>
              <a:gdLst/>
              <a:ahLst/>
              <a:cxnLst/>
              <a:rect l="l" t="t" r="r" b="b"/>
              <a:pathLst>
                <a:path w="1445260" h="3278504">
                  <a:moveTo>
                    <a:pt x="1354074" y="0"/>
                  </a:moveTo>
                  <a:lnTo>
                    <a:pt x="90728" y="0"/>
                  </a:lnTo>
                  <a:lnTo>
                    <a:pt x="55410" y="7131"/>
                  </a:lnTo>
                  <a:lnTo>
                    <a:pt x="26571" y="26574"/>
                  </a:lnTo>
                  <a:lnTo>
                    <a:pt x="7129" y="55399"/>
                  </a:lnTo>
                  <a:lnTo>
                    <a:pt x="0" y="90678"/>
                  </a:lnTo>
                  <a:lnTo>
                    <a:pt x="0" y="3187395"/>
                  </a:lnTo>
                  <a:lnTo>
                    <a:pt x="7129" y="3222713"/>
                  </a:lnTo>
                  <a:lnTo>
                    <a:pt x="26571" y="3251552"/>
                  </a:lnTo>
                  <a:lnTo>
                    <a:pt x="55410" y="3270994"/>
                  </a:lnTo>
                  <a:lnTo>
                    <a:pt x="90728" y="3278124"/>
                  </a:lnTo>
                  <a:lnTo>
                    <a:pt x="1354074" y="3278124"/>
                  </a:lnTo>
                  <a:lnTo>
                    <a:pt x="1389352" y="3270994"/>
                  </a:lnTo>
                  <a:lnTo>
                    <a:pt x="1418177" y="3251552"/>
                  </a:lnTo>
                  <a:lnTo>
                    <a:pt x="1437620" y="3222713"/>
                  </a:lnTo>
                  <a:lnTo>
                    <a:pt x="1444752" y="3187395"/>
                  </a:lnTo>
                  <a:lnTo>
                    <a:pt x="1444752" y="90678"/>
                  </a:lnTo>
                  <a:lnTo>
                    <a:pt x="1437620" y="55399"/>
                  </a:lnTo>
                  <a:lnTo>
                    <a:pt x="1418177" y="26574"/>
                  </a:lnTo>
                  <a:lnTo>
                    <a:pt x="1389352" y="7131"/>
                  </a:lnTo>
                  <a:lnTo>
                    <a:pt x="135407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xmlns="" id="{DD472129-6711-4F22-8889-AD3BDC5B3AD7}"/>
                </a:ext>
              </a:extLst>
            </p:cNvPr>
            <p:cNvSpPr/>
            <p:nvPr/>
          </p:nvSpPr>
          <p:spPr>
            <a:xfrm>
              <a:off x="458741" y="1441064"/>
              <a:ext cx="1445260" cy="306705"/>
            </a:xfrm>
            <a:custGeom>
              <a:avLst/>
              <a:gdLst/>
              <a:ahLst/>
              <a:cxnLst/>
              <a:rect l="l" t="t" r="r" b="b"/>
              <a:pathLst>
                <a:path w="1445260" h="306705">
                  <a:moveTo>
                    <a:pt x="1444752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1444752" y="306324"/>
                  </a:lnTo>
                  <a:lnTo>
                    <a:pt x="14447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</a:rPr>
                <a:t>Большая перемена</a:t>
              </a:r>
              <a:endParaRPr sz="10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3" name="object 62">
            <a:extLst>
              <a:ext uri="{FF2B5EF4-FFF2-40B4-BE49-F238E27FC236}">
                <a16:creationId xmlns:a16="http://schemas.microsoft.com/office/drawing/2014/main" xmlns="" id="{816FEB25-1BDC-4668-9429-3666B00DD230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82707" y="787668"/>
            <a:ext cx="1097280" cy="438150"/>
          </a:xfrm>
          <a:prstGeom prst="rect">
            <a:avLst/>
          </a:prstGeom>
        </p:spPr>
      </p:pic>
      <p:pic>
        <p:nvPicPr>
          <p:cNvPr id="74" name="object 55">
            <a:extLst>
              <a:ext uri="{FF2B5EF4-FFF2-40B4-BE49-F238E27FC236}">
                <a16:creationId xmlns:a16="http://schemas.microsoft.com/office/drawing/2014/main" xmlns="" id="{623B4012-97AE-4F0C-8E75-580A6FBED2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6333" y="1645800"/>
            <a:ext cx="233172" cy="237743"/>
          </a:xfrm>
          <a:prstGeom prst="rect">
            <a:avLst/>
          </a:prstGeom>
        </p:spPr>
      </p:pic>
      <p:pic>
        <p:nvPicPr>
          <p:cNvPr id="75" name="object 57">
            <a:extLst>
              <a:ext uri="{FF2B5EF4-FFF2-40B4-BE49-F238E27FC236}">
                <a16:creationId xmlns:a16="http://schemas.microsoft.com/office/drawing/2014/main" xmlns="" id="{922D5666-A841-4EC5-B23B-53C6CCE24DD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70693" y="2157505"/>
            <a:ext cx="224028" cy="228600"/>
          </a:xfrm>
          <a:prstGeom prst="rect">
            <a:avLst/>
          </a:prstGeom>
        </p:spPr>
      </p:pic>
      <p:pic>
        <p:nvPicPr>
          <p:cNvPr id="76" name="object 59">
            <a:extLst>
              <a:ext uri="{FF2B5EF4-FFF2-40B4-BE49-F238E27FC236}">
                <a16:creationId xmlns:a16="http://schemas.microsoft.com/office/drawing/2014/main" xmlns="" id="{AA7BE9CB-F4CB-4201-A6B6-549917C913D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0693" y="2725657"/>
            <a:ext cx="224028" cy="219456"/>
          </a:xfrm>
          <a:prstGeom prst="rect">
            <a:avLst/>
          </a:prstGeom>
        </p:spPr>
      </p:pic>
      <p:pic>
        <p:nvPicPr>
          <p:cNvPr id="77" name="object 58">
            <a:extLst>
              <a:ext uri="{FF2B5EF4-FFF2-40B4-BE49-F238E27FC236}">
                <a16:creationId xmlns:a16="http://schemas.microsoft.com/office/drawing/2014/main" xmlns="" id="{7D67D300-CE50-474A-971C-A016D0BE6E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06001" y="3299197"/>
            <a:ext cx="182879" cy="182880"/>
          </a:xfrm>
          <a:prstGeom prst="rect">
            <a:avLst/>
          </a:prstGeom>
        </p:spPr>
      </p:pic>
      <p:sp>
        <p:nvSpPr>
          <p:cNvPr id="78" name="object 64">
            <a:extLst>
              <a:ext uri="{FF2B5EF4-FFF2-40B4-BE49-F238E27FC236}">
                <a16:creationId xmlns:a16="http://schemas.microsoft.com/office/drawing/2014/main" xmlns="" id="{50E58B97-92EF-4CA2-B2B7-788333C32500}"/>
              </a:ext>
            </a:extLst>
          </p:cNvPr>
          <p:cNvSpPr txBox="1"/>
          <p:nvPr/>
        </p:nvSpPr>
        <p:spPr>
          <a:xfrm>
            <a:off x="7410676" y="1620234"/>
            <a:ext cx="940013" cy="2133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0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404040"/>
                </a:solidFill>
                <a:latin typeface="Arial"/>
                <a:cs typeface="Arial"/>
              </a:rPr>
              <a:t>526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5" dirty="0">
                <a:solidFill>
                  <a:srgbClr val="404040"/>
                </a:solidFill>
                <a:latin typeface="Arial"/>
                <a:cs typeface="Arial"/>
              </a:rPr>
              <a:t>школьников</a:t>
            </a:r>
            <a:endParaRPr sz="90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320"/>
              </a:spcBef>
            </a:pPr>
            <a:endParaRPr lang="ru-RU" sz="1000" b="1" spc="1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320"/>
              </a:spcBef>
            </a:pPr>
            <a:r>
              <a:rPr sz="1000" b="1" spc="15" dirty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endParaRPr sz="100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городов</a:t>
            </a:r>
            <a:endParaRPr sz="90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lang="ru-RU" sz="900" spc="-5" dirty="0">
                <a:solidFill>
                  <a:srgbClr val="404040"/>
                </a:solidFill>
              </a:rPr>
              <a:t>п</a:t>
            </a:r>
            <a:r>
              <a:rPr sz="900" spc="-5" dirty="0" err="1">
                <a:solidFill>
                  <a:srgbClr val="404040"/>
                </a:solidFill>
                <a:latin typeface="Arial"/>
                <a:cs typeface="Arial"/>
              </a:rPr>
              <a:t>рисутствия</a:t>
            </a:r>
            <a:endParaRPr lang="ru-RU" sz="900" spc="-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50"/>
              </a:spcBef>
            </a:pPr>
            <a:r>
              <a:rPr lang="ru-RU" sz="1000" b="1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  <a:p>
            <a:pPr marL="20320" marR="24765">
              <a:lnSpc>
                <a:spcPct val="100000"/>
              </a:lnSpc>
              <a:spcBef>
                <a:spcPts val="15"/>
              </a:spcBef>
            </a:pP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900" dirty="0" err="1">
                <a:solidFill>
                  <a:srgbClr val="404040"/>
                </a:solidFill>
                <a:latin typeface="Arial"/>
                <a:cs typeface="Arial"/>
              </a:rPr>
              <a:t>ейс</a:t>
            </a: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а 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lang="ru-RU" sz="900" spc="-5" dirty="0">
                <a:solidFill>
                  <a:srgbClr val="404040"/>
                </a:solidFill>
              </a:rPr>
              <a:t>3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-х 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900" spc="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ра</a:t>
            </a:r>
            <a:r>
              <a:rPr sz="900" spc="-15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900" spc="10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900" spc="5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900" spc="15" dirty="0">
                <a:solidFill>
                  <a:srgbClr val="404040"/>
                </a:solidFill>
                <a:latin typeface="Arial"/>
                <a:cs typeface="Arial"/>
              </a:rPr>
              <a:t>я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х</a:t>
            </a:r>
            <a:endParaRPr sz="900" dirty="0">
              <a:latin typeface="Arial"/>
              <a:cs typeface="Arial"/>
            </a:endParaRPr>
          </a:p>
          <a:p>
            <a:pPr marL="28575" marR="5080">
              <a:lnSpc>
                <a:spcPct val="100600"/>
              </a:lnSpc>
              <a:spcBef>
                <a:spcPts val="65"/>
              </a:spcBef>
            </a:pPr>
            <a:endParaRPr lang="ru-RU" sz="9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8575" marR="5080">
              <a:lnSpc>
                <a:spcPct val="100600"/>
              </a:lnSpc>
              <a:spcBef>
                <a:spcPts val="65"/>
              </a:spcBef>
            </a:pPr>
            <a:r>
              <a:rPr lang="ru-RU" sz="900" dirty="0">
                <a:solidFill>
                  <a:srgbClr val="404040"/>
                </a:solidFill>
                <a:latin typeface="Arial"/>
                <a:cs typeface="Arial"/>
              </a:rPr>
              <a:t>Взаимодействие с экспертами</a:t>
            </a:r>
            <a:endParaRPr sz="900" dirty="0">
              <a:latin typeface="Arial"/>
              <a:cs typeface="Arial"/>
            </a:endParaRPr>
          </a:p>
          <a:p>
            <a:pPr marL="29845" marR="76835"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3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854344" y="4484391"/>
            <a:ext cx="4856427" cy="22770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02.2021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(8152) 55 33 01 (доб. 6254)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(911) 302 67 88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>
                <a:latin typeface="Arial" charset="0"/>
                <a:ea typeface="Arial" charset="0"/>
                <a:cs typeface="Arial" charset="0"/>
                <a:hlinkClick r:id="rId2"/>
              </a:rPr>
              <a:t>AAZlatoustova</a:t>
            </a:r>
            <a:r>
              <a:rPr lang="ru-RU" dirty="0">
                <a:latin typeface="Arial" charset="0"/>
                <a:ea typeface="Arial" charset="0"/>
                <a:cs typeface="Arial" charset="0"/>
                <a:hlinkClick r:id="rId2"/>
              </a:rPr>
              <a:t>@rosatomflot.ru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lot.ru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43481" y="2964953"/>
            <a:ext cx="4856428" cy="227709"/>
          </a:xfrm>
        </p:spPr>
        <p:txBody>
          <a:bodyPr/>
          <a:lstStyle/>
          <a:p>
            <a:r>
              <a:rPr lang="ru-RU" dirty="0"/>
              <a:t>Златоустова Анжелика Алексеевна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43480" y="3192662"/>
            <a:ext cx="5647099" cy="227709"/>
          </a:xfrm>
        </p:spPr>
        <p:txBody>
          <a:bodyPr/>
          <a:lstStyle/>
          <a:p>
            <a:r>
              <a:rPr lang="ru-RU" dirty="0"/>
              <a:t>Начальник отдела оценки и развития персонала ФГУП «</a:t>
            </a:r>
            <a:r>
              <a:rPr lang="ru-RU" dirty="0" err="1"/>
              <a:t>Атомфлот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8685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414</Words>
  <Application>Microsoft Office PowerPoint</Application>
  <PresentationFormat>Экран (16:9)</PresentationFormat>
  <Paragraphs>100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Simple Light</vt:lpstr>
      <vt:lpstr>Заключительный слайд</vt:lpstr>
      <vt:lpstr>Профориентационная работа со школьниками и студентами </vt:lpstr>
      <vt:lpstr>Слайд 2</vt:lpstr>
      <vt:lpstr>Взаимодействие с вузами, профориентационные мероприятия</vt:lpstr>
      <vt:lpstr>Участие в региональных и федеральных проектах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ЗенкинМА</cp:lastModifiedBy>
  <cp:revision>26</cp:revision>
  <dcterms:modified xsi:type="dcterms:W3CDTF">2021-05-20T07:44:47Z</dcterms:modified>
</cp:coreProperties>
</file>