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65" r:id="rId4"/>
    <p:sldId id="262" r:id="rId5"/>
    <p:sldId id="336" r:id="rId6"/>
    <p:sldId id="337" r:id="rId7"/>
    <p:sldId id="338" r:id="rId8"/>
    <p:sldId id="339" r:id="rId9"/>
    <p:sldId id="34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6"/>
  </p:normalViewPr>
  <p:slideViewPr>
    <p:cSldViewPr snapToGrid="0">
      <p:cViewPr varScale="1">
        <p:scale>
          <a:sx n="111" d="100"/>
          <a:sy n="111" d="100"/>
        </p:scale>
        <p:origin x="11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7ba1cc40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7ba1cc40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A5004-116F-3C49-9C86-00FFD5E4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C4DEC-09CB-A04A-807C-65655E81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3D99C-6DA7-604B-89BF-08303010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668-BA66-3F43-BC1C-4F04AFE398E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BA8F3-2FF8-F842-94C8-72853379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7EC81-EBD1-1A4F-93FC-9F8752E5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D5E1-B398-B542-82B5-8ADF22948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vs@eurekanet.ru" TargetMode="External"/><Relationship Id="rId2" Type="http://schemas.openxmlformats.org/officeDocument/2006/relationships/hyperlink" Target="http://www.rosatomschool.ru,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Об основных итогах работы с 2011 года проекта «Школа Росатома»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50" b="1" dirty="0">
                <a:solidFill>
                  <a:schemeClr val="bg1"/>
                </a:solidFill>
              </a:rPr>
              <a:t>Р.В. Селюков, первый заместитель директора  АНО «Институт проблем образовательной политики «Эврика», </a:t>
            </a:r>
            <a:r>
              <a:rPr lang="ru-RU" sz="1350" b="1" dirty="0" err="1">
                <a:solidFill>
                  <a:schemeClr val="bg1"/>
                </a:solidFill>
              </a:rPr>
              <a:t>к.п.н</a:t>
            </a:r>
            <a:r>
              <a:rPr lang="ru-RU" sz="1350" b="1" dirty="0">
                <a:solidFill>
                  <a:schemeClr val="bg1"/>
                </a:solidFill>
              </a:rPr>
              <a:t>., координатор конкурсных программ проекта «Школа Росатома», научный руководитель Инновационной сети образовательных организаций «Школа Росатома»</a:t>
            </a:r>
            <a:endParaRPr sz="135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5616D-23BF-B443-9826-62C9CABB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38" y="273844"/>
            <a:ext cx="7900262" cy="994172"/>
          </a:xfrm>
        </p:spPr>
        <p:txBody>
          <a:bodyPr>
            <a:normAutofit/>
          </a:bodyPr>
          <a:lstStyle/>
          <a:p>
            <a:r>
              <a:rPr lang="ru-RU" sz="2625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«Школа Росатома» – 17 апреля 2011 + 10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5550B-0EF8-F848-AD8D-B652D2537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369219"/>
            <a:ext cx="8613183" cy="106617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22 города;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более 160 000 учащихся школ;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более 90 000 воспитанников детских садов.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28B7F1-280F-2747-A098-38AB7CCF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5085"/>
            <a:ext cx="1085306" cy="111293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596C88E-24B4-BE4E-A4B2-4F6B34C8D637}"/>
              </a:ext>
            </a:extLst>
          </p:cNvPr>
          <p:cNvCxnSpPr/>
          <p:nvPr/>
        </p:nvCxnSpPr>
        <p:spPr>
          <a:xfrm>
            <a:off x="127861" y="2473490"/>
            <a:ext cx="885728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994254-C5BE-5A43-8B99-3002D93DEFCD}"/>
              </a:ext>
            </a:extLst>
          </p:cNvPr>
          <p:cNvSpPr txBox="1"/>
          <p:nvPr/>
        </p:nvSpPr>
        <p:spPr>
          <a:xfrm>
            <a:off x="232475" y="2435391"/>
            <a:ext cx="8752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Предпосылки:</a:t>
            </a:r>
          </a:p>
          <a:p>
            <a:pPr marL="214313" indent="-214313" algn="just">
              <a:buFontTx/>
              <a:buChar char="-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Исторически сложившиеся в обществе высокие требования к качеству образования;</a:t>
            </a:r>
          </a:p>
          <a:p>
            <a:pPr marL="214313" indent="-214313" algn="just">
              <a:buFontTx/>
              <a:buChar char="-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Исторически сложившиеся сильные городские системы образования;</a:t>
            </a:r>
          </a:p>
          <a:p>
            <a:pPr marL="214313" indent="-214313" algn="just">
              <a:buFontTx/>
              <a:buChar char="-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Исторически сложившееся стремление к инновациям.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E9689B6-404F-1F48-9557-1033020AAF2B}"/>
              </a:ext>
            </a:extLst>
          </p:cNvPr>
          <p:cNvCxnSpPr/>
          <p:nvPr/>
        </p:nvCxnSpPr>
        <p:spPr>
          <a:xfrm>
            <a:off x="110425" y="3899318"/>
            <a:ext cx="885728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AD8C10-F039-1F40-B94B-973680001582}"/>
              </a:ext>
            </a:extLst>
          </p:cNvPr>
          <p:cNvSpPr txBox="1"/>
          <p:nvPr/>
        </p:nvSpPr>
        <p:spPr>
          <a:xfrm>
            <a:off x="520700" y="4038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Мы проектируем будущее, чтобы оказаться в нём раньше других!</a:t>
            </a:r>
          </a:p>
        </p:txBody>
      </p:sp>
    </p:spTree>
    <p:extLst>
      <p:ext uri="{BB962C8B-B14F-4D97-AF65-F5344CB8AC3E}">
        <p14:creationId xmlns:p14="http://schemas.microsoft.com/office/powerpoint/2010/main" val="296592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4E0BE-94FF-1345-BFD8-9C1AA7B8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Институциональные рамки </a:t>
            </a:r>
            <a:b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в общем образовании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57C985-357B-0B43-8E2B-518E94D40CEA}"/>
              </a:ext>
            </a:extLst>
          </p:cNvPr>
          <p:cNvSpPr/>
          <p:nvPr/>
        </p:nvSpPr>
        <p:spPr>
          <a:xfrm>
            <a:off x="2959101" y="994172"/>
            <a:ext cx="3670300" cy="58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ФЗ-273 «Об образовании в Российской Федерации»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264877-C8D4-9548-B8AD-62B635C51C4A}"/>
              </a:ext>
            </a:extLst>
          </p:cNvPr>
          <p:cNvSpPr/>
          <p:nvPr/>
        </p:nvSpPr>
        <p:spPr>
          <a:xfrm>
            <a:off x="628650" y="1816100"/>
            <a:ext cx="174625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ФГОС ДО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D590E4-CA29-404C-BA98-8E3E9EFA12A7}"/>
              </a:ext>
            </a:extLst>
          </p:cNvPr>
          <p:cNvSpPr/>
          <p:nvPr/>
        </p:nvSpPr>
        <p:spPr>
          <a:xfrm>
            <a:off x="2711450" y="1816100"/>
            <a:ext cx="174625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ФГОС НОО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F721BC-BC57-8C42-A0BB-DF844F13F725}"/>
              </a:ext>
            </a:extLst>
          </p:cNvPr>
          <p:cNvSpPr/>
          <p:nvPr/>
        </p:nvSpPr>
        <p:spPr>
          <a:xfrm>
            <a:off x="4667250" y="1816100"/>
            <a:ext cx="174625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ФГОС ООО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F5E46A-D689-364A-BB61-4233CCEA5495}"/>
              </a:ext>
            </a:extLst>
          </p:cNvPr>
          <p:cNvSpPr/>
          <p:nvPr/>
        </p:nvSpPr>
        <p:spPr>
          <a:xfrm>
            <a:off x="6769101" y="1816100"/>
            <a:ext cx="174625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ФГОС СОО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02C417-20F3-4F45-A86C-72D371A07F7A}"/>
              </a:ext>
            </a:extLst>
          </p:cNvPr>
          <p:cNvSpPr/>
          <p:nvPr/>
        </p:nvSpPr>
        <p:spPr>
          <a:xfrm>
            <a:off x="1501775" y="2527300"/>
            <a:ext cx="2282825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Примерная ООП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61520C-2AC0-8F49-B57E-AA30E8164007}"/>
              </a:ext>
            </a:extLst>
          </p:cNvPr>
          <p:cNvSpPr/>
          <p:nvPr/>
        </p:nvSpPr>
        <p:spPr>
          <a:xfrm>
            <a:off x="5272087" y="2511028"/>
            <a:ext cx="2282825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Примерная программа воспитания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1120FA-1F8B-0F4B-9792-4631AE480CF6}"/>
              </a:ext>
            </a:extLst>
          </p:cNvPr>
          <p:cNvCxnSpPr/>
          <p:nvPr/>
        </p:nvCxnSpPr>
        <p:spPr>
          <a:xfrm>
            <a:off x="139700" y="2422130"/>
            <a:ext cx="8915400" cy="16272"/>
          </a:xfrm>
          <a:prstGeom prst="line">
            <a:avLst/>
          </a:prstGeom>
          <a:ln w="635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D8217F1-1B44-0C4E-9924-20E8E3AE69C9}"/>
              </a:ext>
            </a:extLst>
          </p:cNvPr>
          <p:cNvCxnSpPr/>
          <p:nvPr/>
        </p:nvCxnSpPr>
        <p:spPr>
          <a:xfrm>
            <a:off x="209550" y="3138893"/>
            <a:ext cx="8915400" cy="16272"/>
          </a:xfrm>
          <a:prstGeom prst="line">
            <a:avLst/>
          </a:prstGeom>
          <a:ln w="635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E29A3D-8492-E84B-A2E0-3C25B5974BCB}"/>
              </a:ext>
            </a:extLst>
          </p:cNvPr>
          <p:cNvSpPr/>
          <p:nvPr/>
        </p:nvSpPr>
        <p:spPr>
          <a:xfrm>
            <a:off x="2666994" y="3568700"/>
            <a:ext cx="1498600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ООП Детского сада №_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145C53-3153-BF41-9DD7-42BECD61C549}"/>
              </a:ext>
            </a:extLst>
          </p:cNvPr>
          <p:cNvSpPr/>
          <p:nvPr/>
        </p:nvSpPr>
        <p:spPr>
          <a:xfrm>
            <a:off x="4625967" y="3568700"/>
            <a:ext cx="1498600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ООП Школы №_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E4C95C-55C0-9C4D-A05E-CB9014E39BE5}"/>
              </a:ext>
            </a:extLst>
          </p:cNvPr>
          <p:cNvSpPr/>
          <p:nvPr/>
        </p:nvSpPr>
        <p:spPr>
          <a:xfrm>
            <a:off x="4625967" y="4109652"/>
            <a:ext cx="1498600" cy="67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Программа воспитания Школы №_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B26735-8866-2E48-9088-248EC43D409A}"/>
              </a:ext>
            </a:extLst>
          </p:cNvPr>
          <p:cNvSpPr/>
          <p:nvPr/>
        </p:nvSpPr>
        <p:spPr>
          <a:xfrm>
            <a:off x="2666994" y="4109652"/>
            <a:ext cx="1498600" cy="67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Программа воспитания Детского сада №_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1F91CE65-9C4D-704E-AD53-C6940D2AE554}"/>
              </a:ext>
            </a:extLst>
          </p:cNvPr>
          <p:cNvSpPr/>
          <p:nvPr/>
        </p:nvSpPr>
        <p:spPr>
          <a:xfrm>
            <a:off x="863600" y="3441700"/>
            <a:ext cx="1320800" cy="774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Школа Росатома</a:t>
            </a:r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id="{3523D580-6D14-E44A-8FFF-3B7839F18EDB}"/>
              </a:ext>
            </a:extLst>
          </p:cNvPr>
          <p:cNvSpPr/>
          <p:nvPr/>
        </p:nvSpPr>
        <p:spPr>
          <a:xfrm>
            <a:off x="1054100" y="4109651"/>
            <a:ext cx="1320800" cy="774701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2060"/>
                </a:solidFill>
              </a:rPr>
              <a:t>Школа Росатома</a:t>
            </a:r>
          </a:p>
        </p:txBody>
      </p:sp>
    </p:spTree>
    <p:extLst>
      <p:ext uri="{BB962C8B-B14F-4D97-AF65-F5344CB8AC3E}">
        <p14:creationId xmlns:p14="http://schemas.microsoft.com/office/powerpoint/2010/main" val="113724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FA6DA-D788-4547-996E-5C107248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92" y="-101600"/>
            <a:ext cx="8547908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71069" y="840684"/>
            <a:ext cx="3873967" cy="873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anchor="ctr"/>
          <a:lstStyle/>
          <a:p>
            <a:pPr algn="ctr" fontAlgn="base">
              <a:lnSpc>
                <a:spcPct val="70000"/>
              </a:lnSpc>
            </a:pPr>
            <a:r>
              <a:rPr lang="ru-RU" sz="1800" b="1" dirty="0"/>
              <a:t>Международные умные каникулы «Школы Росатома» на Северном полюсе </a:t>
            </a:r>
            <a:endParaRPr lang="ru-RU" sz="1800" b="1" dirty="0">
              <a:ea typeface="ＭＳ 明朝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54016" y="165755"/>
            <a:ext cx="1484644" cy="1423098"/>
            <a:chOff x="5615715" y="1370895"/>
            <a:chExt cx="1048932" cy="1048932"/>
          </a:xfrm>
        </p:grpSpPr>
        <p:sp>
          <p:nvSpPr>
            <p:cNvPr id="5" name="Овал 4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pic>
          <p:nvPicPr>
            <p:cNvPr id="6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7450853" y="1"/>
            <a:ext cx="550149" cy="1211385"/>
            <a:chOff x="8573481" y="1"/>
            <a:chExt cx="570521" cy="1615180"/>
          </a:xfrm>
        </p:grpSpPr>
        <p:sp>
          <p:nvSpPr>
            <p:cNvPr id="8" name="Прямоугольник 7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0" name="Номер слайда 17"/>
          <p:cNvSpPr txBox="1">
            <a:spLocks/>
          </p:cNvSpPr>
          <p:nvPr/>
        </p:nvSpPr>
        <p:spPr>
          <a:xfrm>
            <a:off x="7579179" y="730420"/>
            <a:ext cx="404657" cy="29011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52DFE0-4C63-D047-97D4-214861BAE227}" type="slidenum">
              <a:rPr lang="ru-RU" sz="1050"/>
              <a:pPr algn="l"/>
              <a:t>5</a:t>
            </a:fld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4313464" y="2068286"/>
            <a:ext cx="3687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ru-RU" sz="1050" dirty="0"/>
              <a:t>Проведение лагеря на борту ледокола с участием более 70 детей.</a:t>
            </a:r>
          </a:p>
          <a:p>
            <a:pPr marL="214313" indent="-214313">
              <a:buFont typeface="Arial"/>
              <a:buChar char="•"/>
            </a:pPr>
            <a:r>
              <a:rPr lang="ru-RU" sz="1050" dirty="0"/>
              <a:t> Отбор детей в течение всего учебного года в рамках мероприятий проекта «Школа Росатома», РДШ, «Сириуса», ИЦАЭ. </a:t>
            </a:r>
          </a:p>
          <a:p>
            <a:pPr marL="214313" indent="-214313">
              <a:buFont typeface="Arial"/>
              <a:buChar char="•"/>
            </a:pPr>
            <a:r>
              <a:rPr lang="ru-RU" sz="1050" dirty="0"/>
              <a:t>В программе лагеря: </a:t>
            </a:r>
          </a:p>
          <a:p>
            <a:pPr lvl="0"/>
            <a:r>
              <a:rPr lang="ru-RU" sz="1050" dirty="0"/>
              <a:t>- проведение естественнонаучных исследований в экспедиционном формате с использованием мобильного лабораторного оборудования;</a:t>
            </a:r>
          </a:p>
          <a:p>
            <a:r>
              <a:rPr lang="ru-RU" sz="1050" dirty="0"/>
              <a:t>- проведение разнообразных активностей, посвященных атомному ледокольному флоту. </a:t>
            </a:r>
          </a:p>
          <a:p>
            <a:endParaRPr lang="ru-RU" sz="1050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315" y="3565072"/>
            <a:ext cx="2345757" cy="1578428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9" y="1973036"/>
            <a:ext cx="2505721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33115" y="840684"/>
            <a:ext cx="3873967" cy="873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anchor="ctr"/>
          <a:lstStyle/>
          <a:p>
            <a:pPr algn="ctr" fontAlgn="base">
              <a:lnSpc>
                <a:spcPct val="70000"/>
              </a:lnSpc>
            </a:pPr>
            <a:r>
              <a:rPr lang="ru-RU" sz="1800" b="1" dirty="0"/>
              <a:t>Международная </a:t>
            </a:r>
            <a:r>
              <a:rPr lang="ru-RU" sz="1800" dirty="0"/>
              <a:t>Метапредметная олимпиада проекта «Школа Росатома» на борту ледокола</a:t>
            </a:r>
            <a:endParaRPr lang="ru-RU" sz="1800" b="1" dirty="0">
              <a:ea typeface="ＭＳ 明朝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54016" y="165755"/>
            <a:ext cx="1484644" cy="1423098"/>
            <a:chOff x="5615715" y="1370895"/>
            <a:chExt cx="1048932" cy="1048932"/>
          </a:xfrm>
        </p:grpSpPr>
        <p:sp>
          <p:nvSpPr>
            <p:cNvPr id="5" name="Овал 4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pic>
          <p:nvPicPr>
            <p:cNvPr id="6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7450853" y="1"/>
            <a:ext cx="550149" cy="1211385"/>
            <a:chOff x="8573481" y="1"/>
            <a:chExt cx="570521" cy="1615180"/>
          </a:xfrm>
        </p:grpSpPr>
        <p:sp>
          <p:nvSpPr>
            <p:cNvPr id="8" name="Прямоугольник 7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0" name="Номер слайда 17"/>
          <p:cNvSpPr txBox="1">
            <a:spLocks/>
          </p:cNvSpPr>
          <p:nvPr/>
        </p:nvSpPr>
        <p:spPr>
          <a:xfrm>
            <a:off x="7579179" y="730420"/>
            <a:ext cx="404657" cy="29011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52DFE0-4C63-D047-97D4-214861BAE227}" type="slidenum">
              <a:rPr lang="ru-RU" sz="1050"/>
              <a:pPr algn="l"/>
              <a:t>6</a:t>
            </a:fld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265964" y="2000250"/>
            <a:ext cx="273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/>
              <a:t>VI </a:t>
            </a:r>
            <a:r>
              <a:rPr lang="ru-RU" sz="1050" dirty="0"/>
              <a:t>Метапредметная олимпиада проекта «Школа Росатома» с участием детей из 20 городов-участников проекта и детей из-за рубежа прошла по тематике, приуроченной к  60летнему юбилею Атомного ледокольного флота России. </a:t>
            </a:r>
          </a:p>
          <a:p>
            <a:pPr lvl="0"/>
            <a:endParaRPr lang="ru-RU" sz="1050" dirty="0"/>
          </a:p>
          <a:p>
            <a:endParaRPr lang="ru-RU" sz="1050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32" y="1844267"/>
            <a:ext cx="3999140" cy="29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3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71069" y="840684"/>
            <a:ext cx="3901181" cy="1037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anchor="ctr"/>
          <a:lstStyle/>
          <a:p>
            <a:pPr algn="ctr" fontAlgn="base">
              <a:lnSpc>
                <a:spcPct val="70000"/>
              </a:lnSpc>
            </a:pPr>
            <a:r>
              <a:rPr lang="ru-RU" sz="1800" b="1" dirty="0"/>
              <a:t>Отраслевая смена «Школы Росатома» была посвящена атомному ледокольному флоту летом 2019 года</a:t>
            </a:r>
            <a:endParaRPr lang="ru-RU" sz="1800" b="1" dirty="0">
              <a:ea typeface="ＭＳ 明朝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54016" y="165755"/>
            <a:ext cx="1484644" cy="1423098"/>
            <a:chOff x="5615715" y="1370895"/>
            <a:chExt cx="1048932" cy="1048932"/>
          </a:xfrm>
        </p:grpSpPr>
        <p:sp>
          <p:nvSpPr>
            <p:cNvPr id="5" name="Овал 4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pic>
          <p:nvPicPr>
            <p:cNvPr id="6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7450853" y="1"/>
            <a:ext cx="550149" cy="1211385"/>
            <a:chOff x="8573481" y="1"/>
            <a:chExt cx="570521" cy="1615180"/>
          </a:xfrm>
        </p:grpSpPr>
        <p:sp>
          <p:nvSpPr>
            <p:cNvPr id="8" name="Прямоугольник 7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0" name="Номер слайда 17"/>
          <p:cNvSpPr txBox="1">
            <a:spLocks/>
          </p:cNvSpPr>
          <p:nvPr/>
        </p:nvSpPr>
        <p:spPr>
          <a:xfrm>
            <a:off x="7579179" y="730420"/>
            <a:ext cx="404657" cy="29011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52DFE0-4C63-D047-97D4-214861BAE227}" type="slidenum">
              <a:rPr lang="ru-RU" sz="1050"/>
              <a:pPr algn="l"/>
              <a:t>7</a:t>
            </a:fld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265964" y="2149930"/>
            <a:ext cx="2735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dirty="0"/>
              <a:t>ВДЦ «Орленок» в рамках творческой смены,, разработанной проектом «Школа Росатома» к 60летнему юбилею Атомного ледокольного флота России. 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857" y="2261640"/>
            <a:ext cx="3976007" cy="25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7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71069" y="840684"/>
            <a:ext cx="3901181" cy="1037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anchor="ctr"/>
          <a:lstStyle/>
          <a:p>
            <a:pPr algn="ctr" fontAlgn="base">
              <a:lnSpc>
                <a:spcPct val="70000"/>
              </a:lnSpc>
            </a:pPr>
            <a:r>
              <a:rPr lang="ru-RU" sz="1800" b="1" dirty="0"/>
              <a:t>Мероприятия для талантливых детей </a:t>
            </a:r>
            <a:r>
              <a:rPr lang="ru-RU" sz="1800" b="1"/>
              <a:t>городов Росатома</a:t>
            </a:r>
            <a:endParaRPr lang="ru-RU" sz="1800" b="1" dirty="0">
              <a:ea typeface="ＭＳ 明朝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54016" y="165755"/>
            <a:ext cx="1484644" cy="1423098"/>
            <a:chOff x="5615715" y="1370895"/>
            <a:chExt cx="1048932" cy="1048932"/>
          </a:xfrm>
        </p:grpSpPr>
        <p:sp>
          <p:nvSpPr>
            <p:cNvPr id="5" name="Овал 4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pic>
          <p:nvPicPr>
            <p:cNvPr id="6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7450853" y="1"/>
            <a:ext cx="550149" cy="1211385"/>
            <a:chOff x="8573481" y="1"/>
            <a:chExt cx="570521" cy="1615180"/>
          </a:xfrm>
        </p:grpSpPr>
        <p:sp>
          <p:nvSpPr>
            <p:cNvPr id="8" name="Прямоугольник 7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0" name="Номер слайда 17"/>
          <p:cNvSpPr txBox="1">
            <a:spLocks/>
          </p:cNvSpPr>
          <p:nvPr/>
        </p:nvSpPr>
        <p:spPr>
          <a:xfrm>
            <a:off x="7579179" y="730420"/>
            <a:ext cx="404657" cy="29011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52DFE0-4C63-D047-97D4-214861BAE227}" type="slidenum">
              <a:rPr lang="ru-RU" sz="1050"/>
              <a:pPr algn="l"/>
              <a:t>8</a:t>
            </a:fld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265964" y="2149929"/>
            <a:ext cx="273503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ru-RU" sz="1425" dirty="0"/>
              <a:t>Системное мероприятие проекта «Театральный фестиваль «Школы Росатома»</a:t>
            </a:r>
          </a:p>
          <a:p>
            <a:pPr marL="214313" indent="-214313">
              <a:buFont typeface="Arial"/>
              <a:buChar char="•"/>
            </a:pPr>
            <a:r>
              <a:rPr lang="ru-RU" sz="1425" dirty="0"/>
              <a:t>Мероприятие инженерно-технической направленности «Романтики </a:t>
            </a:r>
            <a:r>
              <a:rPr lang="ru-RU" sz="1425" dirty="0" err="1"/>
              <a:t>арктики</a:t>
            </a:r>
            <a:r>
              <a:rPr lang="ru-RU" sz="1425" dirty="0"/>
              <a:t>»</a:t>
            </a:r>
          </a:p>
          <a:p>
            <a:pPr marL="214313" indent="-214313">
              <a:buFont typeface="Arial"/>
              <a:buChar char="•"/>
            </a:pPr>
            <a:r>
              <a:rPr lang="ru-RU" sz="1425" dirty="0"/>
              <a:t>Выставки детских работ в рамках Фестиваля изобразительного творчества.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60" y="2192843"/>
            <a:ext cx="3823607" cy="25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7BE332-6330-B945-82D4-DCC2FAD1DF2C}"/>
              </a:ext>
            </a:extLst>
          </p:cNvPr>
          <p:cNvSpPr txBox="1"/>
          <p:nvPr/>
        </p:nvSpPr>
        <p:spPr>
          <a:xfrm>
            <a:off x="3553431" y="879676"/>
            <a:ext cx="5521124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300"/>
              </a:spcBef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002060"/>
                </a:solidFill>
              </a:rPr>
              <a:t>Проект «Школа Росатома»</a:t>
            </a:r>
          </a:p>
          <a:p>
            <a:pPr lvl="0">
              <a:spcBef>
                <a:spcPts val="1300"/>
              </a:spcBef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002060"/>
                </a:solidFill>
                <a:hlinkClick r:id="rId2"/>
              </a:rPr>
              <a:t>www.rosatomschool.ru</a:t>
            </a:r>
            <a:r>
              <a:rPr lang="ru-RU" sz="2000" b="1" dirty="0">
                <a:solidFill>
                  <a:srgbClr val="002060"/>
                </a:solidFill>
                <a:hlinkClick r:id="rId2"/>
              </a:rPr>
              <a:t>,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  <a:hlinkClick r:id="rId3"/>
              </a:rPr>
              <a:t>rvs@eurekanet.ru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lvl="0">
              <a:spcBef>
                <a:spcPts val="1300"/>
              </a:spcBef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002060"/>
                </a:solidFill>
              </a:rPr>
              <a:t>Р.В. Селюков, первый заместитель директора  АНО «Институт проблем образовательной политики «Эврика», </a:t>
            </a:r>
            <a:r>
              <a:rPr lang="ru-RU" sz="2000" b="1" dirty="0" err="1">
                <a:solidFill>
                  <a:srgbClr val="002060"/>
                </a:solidFill>
              </a:rPr>
              <a:t>к.п.н</a:t>
            </a:r>
            <a:r>
              <a:rPr lang="ru-RU" sz="2000" b="1" dirty="0">
                <a:solidFill>
                  <a:srgbClr val="002060"/>
                </a:solidFill>
              </a:rPr>
              <a:t>., координатор конкурсных программ проекта «Школа Росатома», научный руководитель Инновационной сети образовательных организаций «Школа Росатома»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0518D-23FD-1E49-A856-D8385B746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09" y="879675"/>
            <a:ext cx="3294222" cy="35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8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417</Words>
  <Application>Microsoft Macintosh PowerPoint</Application>
  <PresentationFormat>Экран (16:9)</PresentationFormat>
  <Paragraphs>50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ＭＳ 明朝</vt:lpstr>
      <vt:lpstr>Arial</vt:lpstr>
      <vt:lpstr>Century Gothic</vt:lpstr>
      <vt:lpstr>Times New Roman</vt:lpstr>
      <vt:lpstr>Simple Light</vt:lpstr>
      <vt:lpstr>Об основных итогах работы с 2011 года проекта «Школа Росатома»</vt:lpstr>
      <vt:lpstr>«Школа Росатома» – 17 апреля 2011 + 10 лет</vt:lpstr>
      <vt:lpstr>Институциональные рамки  в общем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итогах работы с 2011 года проекта «Школа Росатома»</dc:title>
  <cp:lastModifiedBy>Роман Селюков</cp:lastModifiedBy>
  <cp:revision>3</cp:revision>
  <dcterms:modified xsi:type="dcterms:W3CDTF">2021-05-19T18:02:09Z</dcterms:modified>
</cp:coreProperties>
</file>