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8.xml" ContentType="application/vnd.openxmlformats-officedocument.them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png" ContentType="image/png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0" r:id="rId2"/>
    <p:sldMasterId id="2147483652" r:id="rId3"/>
    <p:sldMasterId id="2147483655" r:id="rId4"/>
    <p:sldMasterId id="2147483657" r:id="rId5"/>
    <p:sldMasterId id="2147483658" r:id="rId6"/>
    <p:sldMasterId id="2147483660" r:id="rId7"/>
  </p:sldMasterIdLst>
  <p:notesMasterIdLst>
    <p:notesMasterId r:id="rId21"/>
  </p:notesMasterIdLst>
  <p:sldIdLst>
    <p:sldId id="268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</p:sldIdLst>
  <p:sldSz cx="9144000" cy="5143500" type="screen16x9"/>
  <p:notesSz cx="6797675" cy="99282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902">
          <p15:clr>
            <a:srgbClr val="A4A3A4"/>
          </p15:clr>
        </p15:guide>
        <p15:guide id="2" pos="5443">
          <p15:clr>
            <a:srgbClr val="A4A3A4"/>
          </p15:clr>
        </p15:guide>
        <p15:guide id="3" orient="horz" pos="690">
          <p15:clr>
            <a:srgbClr val="A4A3A4"/>
          </p15:clr>
        </p15:guide>
        <p15:guide id="4" pos="2313">
          <p15:clr>
            <a:srgbClr val="A4A3A4"/>
          </p15:clr>
        </p15:guide>
        <p15:guide id="5" pos="725">
          <p15:clr>
            <a:srgbClr val="A4A3A4"/>
          </p15:clr>
        </p15:guide>
        <p15:guide id="6" pos="862">
          <p15:clr>
            <a:srgbClr val="A4A3A4"/>
          </p15:clr>
        </p15:guide>
        <p15:guide id="7" pos="1251">
          <p15:clr>
            <a:srgbClr val="A4A3A4"/>
          </p15:clr>
        </p15:guide>
        <p15:guide id="8" pos="1406">
          <p15:clr>
            <a:srgbClr val="A4A3A4"/>
          </p15:clr>
        </p15:guide>
        <p15:guide id="9" pos="1746">
          <p15:clr>
            <a:srgbClr val="A4A3A4"/>
          </p15:clr>
        </p15:guide>
        <p15:guide id="10" pos="1882">
          <p15:clr>
            <a:srgbClr val="A4A3A4"/>
          </p15:clr>
        </p15:guide>
        <p15:guide id="11" pos="340">
          <p15:clr>
            <a:srgbClr val="A4A3A4"/>
          </p15:clr>
        </p15:guide>
        <p15:guide id="12" pos="2449">
          <p15:clr>
            <a:srgbClr val="A4A3A4"/>
          </p15:clr>
        </p15:guide>
        <p15:guide id="13" pos="2812">
          <p15:clr>
            <a:srgbClr val="A4A3A4"/>
          </p15:clr>
        </p15:guide>
        <p15:guide id="14" pos="2948">
          <p15:clr>
            <a:srgbClr val="A4A3A4"/>
          </p15:clr>
        </p15:guide>
        <p15:guide id="15" pos="3356">
          <p15:clr>
            <a:srgbClr val="A4A3A4"/>
          </p15:clr>
        </p15:guide>
        <p15:guide id="16" pos="3467">
          <p15:clr>
            <a:srgbClr val="A4A3A4"/>
          </p15:clr>
        </p15:guide>
        <p15:guide id="17" pos="3878">
          <p15:clr>
            <a:srgbClr val="A4A3A4"/>
          </p15:clr>
        </p15:guide>
        <p15:guide id="18" pos="3991">
          <p15:clr>
            <a:srgbClr val="A4A3A4"/>
          </p15:clr>
        </p15:guide>
        <p15:guide id="19" pos="4400">
          <p15:clr>
            <a:srgbClr val="A4A3A4"/>
          </p15:clr>
        </p15:guide>
        <p15:guide id="20" pos="4513">
          <p15:clr>
            <a:srgbClr val="A4A3A4"/>
          </p15:clr>
        </p15:guide>
        <p15:guide id="21" pos="4921">
          <p15:clr>
            <a:srgbClr val="A4A3A4"/>
          </p15:clr>
        </p15:guide>
        <p15:guide id="22" pos="5035">
          <p15:clr>
            <a:srgbClr val="A4A3A4"/>
          </p15:clr>
        </p15:guide>
        <p15:guide id="23" orient="horz" pos="327">
          <p15:clr>
            <a:srgbClr val="A4A3A4"/>
          </p15:clr>
        </p15:guide>
      </p15:sldGuideLst>
    </p:ext>
    <p:ext uri="{2D200454-40CA-4A62-9FC3-DE9A4176ACB9}">
      <p15:notes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h64rn4Me5DkbD5xYK9p9ABop+c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99A1959C-126A-42D9-9203-78F1853CF464}">
  <a:tblStyle styleId="{99A1959C-126A-42D9-9203-78F1853CF464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AF1"/>
          </a:solidFill>
        </a:fill>
      </a:tcStyle>
    </a:wholeTbl>
    <a:band1H>
      <a:tcTxStyle/>
      <a:tcStyle>
        <a:tcBdr/>
        <a:fill>
          <a:solidFill>
            <a:srgbClr val="CED4E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ED4E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-594" y="-96"/>
      </p:cViewPr>
      <p:guideLst>
        <p:guide orient="horz" pos="2902"/>
        <p:guide orient="horz" pos="690"/>
        <p:guide orient="horz" pos="327"/>
        <p:guide pos="5443"/>
        <p:guide pos="2313"/>
        <p:guide pos="725"/>
        <p:guide pos="862"/>
        <p:guide pos="1251"/>
        <p:guide pos="1406"/>
        <p:guide pos="1746"/>
        <p:guide pos="1882"/>
        <p:guide pos="340"/>
        <p:guide pos="2449"/>
        <p:guide pos="2812"/>
        <p:guide pos="2948"/>
        <p:guide pos="3356"/>
        <p:guide pos="3467"/>
        <p:guide pos="3878"/>
        <p:guide pos="3991"/>
        <p:guide pos="4400"/>
        <p:guide pos="4513"/>
        <p:guide pos="4921"/>
        <p:guide pos="503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d7ba1cc40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d7ba1cc405_2_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8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4"/>
          <p:cNvSpPr txBox="1">
            <a:spLocks noGrp="1"/>
          </p:cNvSpPr>
          <p:nvPr>
            <p:ph type="title"/>
          </p:nvPr>
        </p:nvSpPr>
        <p:spPr>
          <a:xfrm>
            <a:off x="503238" y="2120524"/>
            <a:ext cx="5748337" cy="118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698"/>
              <a:buFont typeface="Arial"/>
              <a:buNone/>
              <a:defRPr sz="2698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body" idx="1"/>
          </p:nvPr>
        </p:nvSpPr>
        <p:spPr>
          <a:xfrm>
            <a:off x="503238" y="3794753"/>
            <a:ext cx="5748337" cy="284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rgbClr val="3F3F3F"/>
              </a:buClr>
              <a:buSzPts val="1399"/>
              <a:buFont typeface="Arial"/>
              <a:buNone/>
              <a:defRPr sz="1399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77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78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Font typeface="Arial"/>
              <a:buChar char="•"/>
              <a:defRPr sz="14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body" idx="2"/>
          </p:nvPr>
        </p:nvSpPr>
        <p:spPr>
          <a:xfrm>
            <a:off x="503238" y="4208103"/>
            <a:ext cx="5748337" cy="21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99"/>
              <a:buFont typeface="Arial"/>
              <a:buNone/>
              <a:defRPr sz="1399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77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78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Font typeface="Arial"/>
              <a:buChar char="•"/>
              <a:defRPr sz="14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body" idx="3"/>
          </p:nvPr>
        </p:nvSpPr>
        <p:spPr>
          <a:xfrm>
            <a:off x="503238" y="4423904"/>
            <a:ext cx="5748337" cy="284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99"/>
              <a:buFont typeface="Arial"/>
              <a:buNone/>
              <a:defRPr sz="1399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77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78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Font typeface="Arial"/>
              <a:buChar char="•"/>
              <a:defRPr sz="14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25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 диаграмма">
  <p:cSld name="Текст диаграмма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6"/>
          <p:cNvSpPr>
            <a:spLocks noGrp="1"/>
          </p:cNvSpPr>
          <p:nvPr>
            <p:ph type="chart" idx="2"/>
          </p:nvPr>
        </p:nvSpPr>
        <p:spPr>
          <a:xfrm>
            <a:off x="4808538" y="1475009"/>
            <a:ext cx="3940175" cy="250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rgbClr val="333333"/>
              </a:buClr>
              <a:buSzPts val="699"/>
              <a:buFont typeface="Arial"/>
              <a:buNone/>
              <a:defRPr sz="699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8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body" idx="1"/>
          </p:nvPr>
        </p:nvSpPr>
        <p:spPr>
          <a:xfrm>
            <a:off x="539750" y="1475009"/>
            <a:ext cx="4014788" cy="24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rgbClr val="333333"/>
              </a:buClr>
              <a:buSzPts val="1199"/>
              <a:buFont typeface="Arial"/>
              <a:buNone/>
              <a:defRPr sz="1199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08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4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8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body" idx="3"/>
          </p:nvPr>
        </p:nvSpPr>
        <p:spPr>
          <a:xfrm>
            <a:off x="539750" y="4564144"/>
            <a:ext cx="4014788" cy="14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rgbClr val="333333"/>
              </a:buClr>
              <a:buSzPts val="699"/>
              <a:buFont typeface="Arial"/>
              <a:buNone/>
              <a:defRPr sz="699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08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4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8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16"/>
          <p:cNvSpPr txBox="1"/>
          <p:nvPr/>
        </p:nvSpPr>
        <p:spPr>
          <a:xfrm>
            <a:off x="8186738" y="4575178"/>
            <a:ext cx="561975" cy="13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6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16"/>
          <p:cNvSpPr txBox="1">
            <a:spLocks noGrp="1"/>
          </p:cNvSpPr>
          <p:nvPr>
            <p:ph type="title"/>
          </p:nvPr>
        </p:nvSpPr>
        <p:spPr>
          <a:xfrm>
            <a:off x="539750" y="431400"/>
            <a:ext cx="6561138" cy="329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98"/>
              <a:buFont typeface="Arial"/>
              <a:buNone/>
              <a:defRPr sz="2298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иаграммы 1">
  <p:cSld name="Диаграммы 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>
            <a:spLocks noGrp="1"/>
          </p:cNvSpPr>
          <p:nvPr>
            <p:ph type="chart" idx="2"/>
          </p:nvPr>
        </p:nvSpPr>
        <p:spPr>
          <a:xfrm>
            <a:off x="539750" y="1475009"/>
            <a:ext cx="4014788" cy="183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699"/>
              <a:buFont typeface="Arial"/>
              <a:buNone/>
              <a:defRPr sz="6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8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18"/>
          <p:cNvSpPr>
            <a:spLocks noGrp="1"/>
          </p:cNvSpPr>
          <p:nvPr>
            <p:ph type="chart" idx="3"/>
          </p:nvPr>
        </p:nvSpPr>
        <p:spPr>
          <a:xfrm>
            <a:off x="4808539" y="1475009"/>
            <a:ext cx="3940175" cy="183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699"/>
              <a:buFont typeface="Arial"/>
              <a:buNone/>
              <a:defRPr sz="6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8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body" idx="1"/>
          </p:nvPr>
        </p:nvSpPr>
        <p:spPr>
          <a:xfrm>
            <a:off x="539750" y="4564144"/>
            <a:ext cx="4014788" cy="14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rgbClr val="333333"/>
              </a:buClr>
              <a:buSzPts val="699"/>
              <a:buFont typeface="Arial"/>
              <a:buNone/>
              <a:defRPr sz="699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08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4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8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18"/>
          <p:cNvSpPr txBox="1"/>
          <p:nvPr/>
        </p:nvSpPr>
        <p:spPr>
          <a:xfrm>
            <a:off x="8186738" y="4575178"/>
            <a:ext cx="561975" cy="13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6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539750" y="431400"/>
            <a:ext cx="6561138" cy="329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98"/>
              <a:buFont typeface="Arial"/>
              <a:buNone/>
              <a:defRPr sz="2298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4"/>
          </p:nvPr>
        </p:nvSpPr>
        <p:spPr>
          <a:xfrm>
            <a:off x="539750" y="3479753"/>
            <a:ext cx="4014788" cy="76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199"/>
              <a:buFont typeface="Arial"/>
              <a:buNone/>
              <a:defRPr sz="11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08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4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8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body" idx="5"/>
          </p:nvPr>
        </p:nvSpPr>
        <p:spPr>
          <a:xfrm>
            <a:off x="4808538" y="3476127"/>
            <a:ext cx="3940174" cy="76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199"/>
              <a:buFont typeface="Arial"/>
              <a:buNone/>
              <a:defRPr sz="11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08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4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8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иаграммы 2">
  <p:cSld name="Диаграммы 2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9"/>
          <p:cNvSpPr txBox="1">
            <a:spLocks noGrp="1"/>
          </p:cNvSpPr>
          <p:nvPr>
            <p:ph type="body" idx="1"/>
          </p:nvPr>
        </p:nvSpPr>
        <p:spPr>
          <a:xfrm>
            <a:off x="539750" y="1475009"/>
            <a:ext cx="4014788" cy="2798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rgbClr val="333333"/>
              </a:buClr>
              <a:buSzPts val="699"/>
              <a:buFont typeface="Arial"/>
              <a:buNone/>
              <a:defRPr sz="699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7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199"/>
              <a:buFont typeface="Arial"/>
              <a:buChar char="•"/>
              <a:defRPr sz="1199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7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199"/>
              <a:buFont typeface="Arial"/>
              <a:buChar char="•"/>
              <a:defRPr sz="1199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7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199"/>
              <a:buFont typeface="Arial"/>
              <a:buChar char="•"/>
              <a:defRPr sz="1199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7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199"/>
              <a:buFont typeface="Arial"/>
              <a:buChar char="•"/>
              <a:defRPr sz="1199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body" idx="2"/>
          </p:nvPr>
        </p:nvSpPr>
        <p:spPr>
          <a:xfrm>
            <a:off x="4808539" y="1475009"/>
            <a:ext cx="3940174" cy="2798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rgbClr val="333333"/>
              </a:buClr>
              <a:buSzPts val="699"/>
              <a:buFont typeface="Arial"/>
              <a:buNone/>
              <a:defRPr sz="699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7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199"/>
              <a:buFont typeface="Arial"/>
              <a:buChar char="•"/>
              <a:defRPr sz="1199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7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199"/>
              <a:buFont typeface="Arial"/>
              <a:buChar char="•"/>
              <a:defRPr sz="1199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7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199"/>
              <a:buFont typeface="Arial"/>
              <a:buChar char="•"/>
              <a:defRPr sz="1199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7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199"/>
              <a:buFont typeface="Arial"/>
              <a:buChar char="•"/>
              <a:defRPr sz="1199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3"/>
          </p:nvPr>
        </p:nvSpPr>
        <p:spPr>
          <a:xfrm>
            <a:off x="539750" y="4564144"/>
            <a:ext cx="4014788" cy="14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rgbClr val="333333"/>
              </a:buClr>
              <a:buSzPts val="699"/>
              <a:buFont typeface="Arial"/>
              <a:buNone/>
              <a:defRPr sz="699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08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4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8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19"/>
          <p:cNvSpPr txBox="1"/>
          <p:nvPr/>
        </p:nvSpPr>
        <p:spPr>
          <a:xfrm>
            <a:off x="8186738" y="4575178"/>
            <a:ext cx="561975" cy="13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6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9"/>
          <p:cNvSpPr txBox="1">
            <a:spLocks noGrp="1"/>
          </p:cNvSpPr>
          <p:nvPr>
            <p:ph type="title"/>
          </p:nvPr>
        </p:nvSpPr>
        <p:spPr>
          <a:xfrm>
            <a:off x="539750" y="431400"/>
            <a:ext cx="6561138" cy="329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98"/>
              <a:buFont typeface="Arial"/>
              <a:buNone/>
              <a:defRPr sz="2298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ключительный слайд">
  <p:cSld name="Заключительный слайд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1"/>
          <p:cNvSpPr txBox="1">
            <a:spLocks noGrp="1"/>
          </p:cNvSpPr>
          <p:nvPr>
            <p:ph type="body" idx="1"/>
          </p:nvPr>
        </p:nvSpPr>
        <p:spPr>
          <a:xfrm>
            <a:off x="539750" y="1475009"/>
            <a:ext cx="4860925" cy="127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2211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096"/>
              <a:buFont typeface="Arial"/>
              <a:buNone/>
              <a:defRPr sz="4096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77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78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Font typeface="Arial"/>
              <a:buChar char="•"/>
              <a:defRPr sz="14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2"/>
          </p:nvPr>
        </p:nvSpPr>
        <p:spPr>
          <a:xfrm>
            <a:off x="539751" y="4484390"/>
            <a:ext cx="4860925" cy="22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49"/>
              <a:buFont typeface="Arial"/>
              <a:buNone/>
              <a:defRPr sz="1049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77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78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Font typeface="Arial"/>
              <a:buChar char="•"/>
              <a:defRPr sz="14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body" idx="3"/>
          </p:nvPr>
        </p:nvSpPr>
        <p:spPr>
          <a:xfrm>
            <a:off x="539751" y="3534585"/>
            <a:ext cx="4860925" cy="94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99"/>
              <a:buFont typeface="Arial"/>
              <a:buNone/>
              <a:defRPr sz="1099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77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78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Font typeface="Arial"/>
              <a:buChar char="•"/>
              <a:defRPr sz="14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body" idx="4"/>
          </p:nvPr>
        </p:nvSpPr>
        <p:spPr>
          <a:xfrm>
            <a:off x="539751" y="3080752"/>
            <a:ext cx="4860925" cy="22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99"/>
              <a:buFont typeface="Arial"/>
              <a:buNone/>
              <a:defRPr sz="1399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77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78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Font typeface="Arial"/>
              <a:buChar char="•"/>
              <a:defRPr sz="14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body" idx="5"/>
          </p:nvPr>
        </p:nvSpPr>
        <p:spPr>
          <a:xfrm>
            <a:off x="539751" y="3308461"/>
            <a:ext cx="4860925" cy="22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99"/>
              <a:buFont typeface="Arial"/>
              <a:buNone/>
              <a:defRPr sz="1399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77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78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Font typeface="Arial"/>
              <a:buChar char="•"/>
              <a:defRPr sz="14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 картинка">
  <p:cSld name="Текст картинка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body" idx="1"/>
          </p:nvPr>
        </p:nvSpPr>
        <p:spPr>
          <a:xfrm>
            <a:off x="539750" y="4564144"/>
            <a:ext cx="4014900" cy="1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rgbClr val="333333"/>
              </a:buClr>
              <a:buSzPts val="699"/>
              <a:buFont typeface="Arial"/>
              <a:buNone/>
              <a:defRPr sz="699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08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4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8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4"/>
          <p:cNvSpPr txBox="1"/>
          <p:nvPr/>
        </p:nvSpPr>
        <p:spPr>
          <a:xfrm>
            <a:off x="8186738" y="4575178"/>
            <a:ext cx="561900" cy="1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6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4"/>
          <p:cNvSpPr txBox="1">
            <a:spLocks noGrp="1"/>
          </p:cNvSpPr>
          <p:nvPr>
            <p:ph type="title"/>
          </p:nvPr>
        </p:nvSpPr>
        <p:spPr>
          <a:xfrm>
            <a:off x="539750" y="431400"/>
            <a:ext cx="6561000" cy="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98"/>
              <a:buFont typeface="Arial"/>
              <a:buNone/>
              <a:defRPr sz="2298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2"/>
          </p:nvPr>
        </p:nvSpPr>
        <p:spPr>
          <a:xfrm>
            <a:off x="539750" y="1475010"/>
            <a:ext cx="4014900" cy="24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rgbClr val="333333"/>
              </a:buClr>
              <a:buSzPts val="1199"/>
              <a:buFont typeface="Arial"/>
              <a:buNone/>
              <a:defRPr sz="1199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08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4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8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7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77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4"/>
          <p:cNvSpPr>
            <a:spLocks noGrp="1"/>
          </p:cNvSpPr>
          <p:nvPr>
            <p:ph type="pic" idx="3"/>
          </p:nvPr>
        </p:nvSpPr>
        <p:spPr>
          <a:xfrm>
            <a:off x="4808539" y="1475009"/>
            <a:ext cx="3940200" cy="24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699"/>
              <a:buFont typeface="Arial"/>
              <a:buNone/>
              <a:defRPr sz="6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8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9750" y="521647"/>
            <a:ext cx="2472653" cy="65532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pos="340">
          <p15:clr>
            <a:srgbClr val="F26B43"/>
          </p15:clr>
        </p15:guide>
        <p15:guide id="2" orient="horz" pos="32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9364" y="374813"/>
            <a:ext cx="1152003" cy="30531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9364" y="374813"/>
            <a:ext cx="1152003" cy="30531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807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807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9364" y="374813"/>
            <a:ext cx="1152003" cy="30531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9364" y="374813"/>
            <a:ext cx="1152003" cy="30531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ru-RU" dirty="0" smtClean="0">
                <a:solidFill>
                  <a:schemeClr val="bg1"/>
                </a:solidFill>
              </a:rPr>
              <a:t>Гидрографическое предприятие: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гарант безопасного мореплавания на Северном морском пути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buClr>
                <a:srgbClr val="3F3F3F"/>
              </a:buClr>
              <a:buSzPts val="1300"/>
              <a:buNone/>
            </a:pPr>
            <a:r>
              <a:rPr lang="ru-RU" sz="1200" dirty="0" smtClean="0">
                <a:solidFill>
                  <a:schemeClr val="bg1"/>
                </a:solidFill>
              </a:rPr>
              <a:t>Макеева Анастасия Вячеславовна</a:t>
            </a:r>
          </a:p>
          <a:p>
            <a:pPr marL="0" lvl="0" indent="0" algn="l" rtl="0">
              <a:spcBef>
                <a:spcPts val="13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9"/>
          <p:cNvSpPr txBox="1">
            <a:spLocks noGrp="1"/>
          </p:cNvSpPr>
          <p:nvPr>
            <p:ph type="title"/>
          </p:nvPr>
        </p:nvSpPr>
        <p:spPr>
          <a:xfrm>
            <a:off x="539750" y="494517"/>
            <a:ext cx="6923496" cy="329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Arial"/>
              <a:buNone/>
            </a:pPr>
            <a:r>
              <a:rPr lang="ru-RU" sz="1500"/>
              <a:t>Потребность Предприятия в студентах и молодых специалистах</a:t>
            </a:r>
            <a:endParaRPr/>
          </a:p>
        </p:txBody>
      </p:sp>
      <p:graphicFrame>
        <p:nvGraphicFramePr>
          <p:cNvPr id="253" name="Google Shape;253;p9"/>
          <p:cNvGraphicFramePr/>
          <p:nvPr/>
        </p:nvGraphicFramePr>
        <p:xfrm>
          <a:off x="539750" y="2038350"/>
          <a:ext cx="6624625" cy="2595823"/>
        </p:xfrm>
        <a:graphic>
          <a:graphicData uri="http://schemas.openxmlformats.org/drawingml/2006/table">
            <a:tbl>
              <a:tblPr firstRow="1" bandRow="1">
                <a:noFill/>
                <a:tableStyleId>{99A1959C-126A-42D9-9203-78F1853CF464}</a:tableStyleId>
              </a:tblPr>
              <a:tblGrid>
                <a:gridCol w="2076450"/>
                <a:gridCol w="2342250"/>
                <a:gridCol w="2205925"/>
              </a:tblGrid>
              <a:tr h="511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/>
                        <a:t>Специализация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Практика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b="0" u="none" strike="noStrike" cap="none"/>
                        <a:t>производственная/преддипломная /плавательная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Молодые специалисты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0" u="none" strike="noStrike" cap="none"/>
                        <a:t>выпускники</a:t>
                      </a:r>
                      <a:endParaRPr/>
                    </a:p>
                  </a:txBody>
                  <a:tcPr marL="91450" marR="91450" marT="45725" marB="45725" anchor="ctr"/>
                </a:tc>
              </a:tr>
              <a:tr h="535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Инженер-гидрограф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798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✔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798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✔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</a:tr>
              <a:tr h="360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Судоводитель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14042"/>
                        </a:buClr>
                        <a:buSzPts val="1798"/>
                        <a:buFont typeface="Arial"/>
                        <a:buNone/>
                      </a:pPr>
                      <a:r>
                        <a:rPr lang="ru-RU" sz="1798" b="0" i="0" u="none" strike="noStrike" cap="none">
                          <a:solidFill>
                            <a:srgbClr val="4140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✔</a:t>
                      </a:r>
                      <a:endParaRPr sz="1200" b="0" i="0" u="none" strike="noStrike" cap="none">
                        <a:solidFill>
                          <a:srgbClr val="4140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14042"/>
                        </a:buClr>
                        <a:buSzPts val="1798"/>
                        <a:buFont typeface="Arial"/>
                        <a:buNone/>
                      </a:pPr>
                      <a:r>
                        <a:rPr lang="ru-RU" sz="1798" b="0" i="0" u="none" strike="noStrike" cap="none">
                          <a:solidFill>
                            <a:srgbClr val="4140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✔</a:t>
                      </a:r>
                      <a:endParaRPr sz="1200" b="0" i="0" u="none" strike="noStrike" cap="none">
                        <a:solidFill>
                          <a:srgbClr val="4140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</a:tr>
              <a:tr h="511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Инженер-судомеханик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14042"/>
                        </a:buClr>
                        <a:buSzPts val="1798"/>
                        <a:buFont typeface="Arial"/>
                        <a:buNone/>
                      </a:pPr>
                      <a:r>
                        <a:rPr lang="ru-RU" sz="1798" b="0" i="0" u="none" strike="noStrike" cap="none">
                          <a:solidFill>
                            <a:srgbClr val="4140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✔</a:t>
                      </a:r>
                      <a:endParaRPr sz="1200" b="0" i="0" u="none" strike="noStrike" cap="none">
                        <a:solidFill>
                          <a:srgbClr val="4140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14042"/>
                        </a:buClr>
                        <a:buSzPts val="1798"/>
                        <a:buFont typeface="Arial"/>
                        <a:buNone/>
                      </a:pPr>
                      <a:r>
                        <a:rPr lang="ru-RU" sz="1798" b="0" i="0" u="none" strike="noStrike" cap="none">
                          <a:solidFill>
                            <a:srgbClr val="4140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✔</a:t>
                      </a:r>
                      <a:endParaRPr sz="1200" b="0" i="0" u="none" strike="noStrike" cap="none">
                        <a:solidFill>
                          <a:srgbClr val="4140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</a:tr>
              <a:tr h="665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Инженер-гидротехник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14042"/>
                        </a:buClr>
                        <a:buSzPts val="1798"/>
                        <a:buFont typeface="Arial"/>
                        <a:buNone/>
                      </a:pPr>
                      <a:r>
                        <a:rPr lang="ru-RU" sz="1798" b="0" i="0" u="none" strike="noStrike" cap="none">
                          <a:solidFill>
                            <a:srgbClr val="4140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✔</a:t>
                      </a:r>
                      <a:endParaRPr sz="1200" b="0" i="0" u="none" strike="noStrike" cap="none">
                        <a:solidFill>
                          <a:srgbClr val="4140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14042"/>
                        </a:buClr>
                        <a:buSzPts val="1798"/>
                        <a:buFont typeface="Arial"/>
                        <a:buNone/>
                      </a:pPr>
                      <a:r>
                        <a:rPr lang="ru-RU" sz="1798" b="0" i="0" u="none" strike="noStrike" cap="none">
                          <a:solidFill>
                            <a:srgbClr val="4140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✔</a:t>
                      </a:r>
                      <a:endParaRPr sz="1200" b="0" i="0" u="none" strike="noStrike" cap="none">
                        <a:solidFill>
                          <a:srgbClr val="4140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sp>
        <p:nvSpPr>
          <p:cNvPr id="254" name="Google Shape;254;p9"/>
          <p:cNvSpPr txBox="1"/>
          <p:nvPr/>
        </p:nvSpPr>
        <p:spPr>
          <a:xfrm>
            <a:off x="446087" y="1031340"/>
            <a:ext cx="6718301" cy="868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Государственный университет морского и речного флота (ГУМРФ) имени адмирала С.О. Макарова — опорный вуз, ведущий подготовку квалифицированных специалистов для Предприятия. Студенты имеют возможность пройти практику, выпускники — стать частью коллектива.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"/>
          <p:cNvSpPr txBox="1">
            <a:spLocks noGrp="1"/>
          </p:cNvSpPr>
          <p:nvPr>
            <p:ph type="title"/>
          </p:nvPr>
        </p:nvSpPr>
        <p:spPr>
          <a:xfrm>
            <a:off x="539750" y="494517"/>
            <a:ext cx="6923496" cy="329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Arial"/>
              <a:buNone/>
            </a:pPr>
            <a:r>
              <a:rPr lang="ru-RU" sz="1500"/>
              <a:t>Потребность в специалистах по направлениям деятельности Предприятия</a:t>
            </a:r>
            <a:endParaRPr/>
          </a:p>
        </p:txBody>
      </p:sp>
      <p:sp>
        <p:nvSpPr>
          <p:cNvPr id="260" name="Google Shape;260;p10"/>
          <p:cNvSpPr txBox="1"/>
          <p:nvPr/>
        </p:nvSpPr>
        <p:spPr>
          <a:xfrm>
            <a:off x="434974" y="1293613"/>
            <a:ext cx="3452814" cy="3942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Работа в районах Крайнего севера на контрольно-корректирующих станциях ГЛОНАСС</a:t>
            </a:r>
            <a:endParaRPr/>
          </a:p>
          <a:p>
            <a:pPr marL="2857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Лоцманские проводки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Плавсостав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Обслуживание средств навигационного оборудования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Гидрографические работы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Строительство и эксплуатация гидротехнических сооружений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0"/>
          <p:cNvSpPr txBox="1"/>
          <p:nvPr/>
        </p:nvSpPr>
        <p:spPr>
          <a:xfrm>
            <a:off x="4362450" y="1293613"/>
            <a:ext cx="4572000" cy="297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Экономика и финансы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Управление персоналом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Безопасность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Бухгалтерский учет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Административная деятельность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Организация закупочной деятельности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Охрана труда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Информационные технологии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Юриспруденция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"/>
          <p:cNvSpPr txBox="1">
            <a:spLocks noGrp="1"/>
          </p:cNvSpPr>
          <p:nvPr>
            <p:ph type="title"/>
          </p:nvPr>
        </p:nvSpPr>
        <p:spPr>
          <a:xfrm>
            <a:off x="539750" y="494517"/>
            <a:ext cx="6923496" cy="329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Arial"/>
              <a:buNone/>
            </a:pPr>
            <a:r>
              <a:rPr lang="ru-RU" sz="1500"/>
              <a:t>Преимущества работы на Гидрографическом предприятии</a:t>
            </a:r>
            <a:endParaRPr/>
          </a:p>
        </p:txBody>
      </p:sp>
      <p:pic>
        <p:nvPicPr>
          <p:cNvPr id="267" name="Google Shape;26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5650" y="2781097"/>
            <a:ext cx="1682750" cy="168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1"/>
          <p:cNvSpPr txBox="1"/>
          <p:nvPr/>
        </p:nvSpPr>
        <p:spPr>
          <a:xfrm>
            <a:off x="7400925" y="4345315"/>
            <a:ext cx="1092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rosatomport.ru</a:t>
            </a: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69" name="Google Shape;269;p11"/>
          <p:cNvSpPr txBox="1"/>
          <p:nvPr/>
        </p:nvSpPr>
        <p:spPr>
          <a:xfrm>
            <a:off x="536576" y="4083705"/>
            <a:ext cx="627062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ЗАДАТЬ ВОПРОС И ОТПРАВИТЬ РЕЗЮМЕ: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personal@rosatomport.ru </a:t>
            </a:r>
            <a:endParaRPr/>
          </a:p>
        </p:txBody>
      </p:sp>
      <p:sp>
        <p:nvSpPr>
          <p:cNvPr id="270" name="Google Shape;270;p11"/>
          <p:cNvSpPr txBox="1"/>
          <p:nvPr/>
        </p:nvSpPr>
        <p:spPr>
          <a:xfrm>
            <a:off x="500063" y="1001395"/>
            <a:ext cx="1485900" cy="190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СТАТУС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Госкорпорация «Росатом» — </a:t>
            </a:r>
            <a: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работодатель №1 </a:t>
            </a: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(рейтинг HeadHunter по итогам 2020 г.).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1"/>
          <p:cNvSpPr txBox="1"/>
          <p:nvPr/>
        </p:nvSpPr>
        <p:spPr>
          <a:xfrm>
            <a:off x="2351483" y="1001395"/>
            <a:ext cx="1629965" cy="204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РАЗВИТИЕ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4042"/>
              </a:buClr>
              <a:buSzPts val="1000"/>
              <a:buFont typeface="Arial"/>
              <a:buChar char="•"/>
            </a:pPr>
            <a:r>
              <a:rPr lang="ru-RU" sz="1000" b="0" i="0" u="none" strike="noStrike" cap="non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rPr>
              <a:t>Система профессионального роста и развития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Выплата годовой премии по итогам ежегодной оценки результатов деятельности</a:t>
            </a:r>
            <a:endParaRPr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1"/>
          <p:cNvSpPr txBox="1"/>
          <p:nvPr/>
        </p:nvSpPr>
        <p:spPr>
          <a:xfrm>
            <a:off x="4202905" y="1001395"/>
            <a:ext cx="1569243" cy="253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ОБУЧЕНИЕ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Обучение необходимым стандартам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Обязательное обучение производственного персонала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Повышение квалификации инженерно-технического и административного персонала</a:t>
            </a:r>
            <a:endParaRPr/>
          </a:p>
        </p:txBody>
      </p:sp>
      <p:sp>
        <p:nvSpPr>
          <p:cNvPr id="273" name="Google Shape;273;p11"/>
          <p:cNvSpPr txBox="1"/>
          <p:nvPr/>
        </p:nvSpPr>
        <p:spPr>
          <a:xfrm>
            <a:off x="6054326" y="1001395"/>
            <a:ext cx="1781573" cy="13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АКТИВНОСТЬ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Возможность участия в профессиональных и социальных проектах Госкорпорации «Росатом» для молодежи</a:t>
            </a:r>
            <a:endParaRPr/>
          </a:p>
        </p:txBody>
      </p:sp>
      <p:cxnSp>
        <p:nvCxnSpPr>
          <p:cNvPr id="274" name="Google Shape;274;p11"/>
          <p:cNvCxnSpPr/>
          <p:nvPr/>
        </p:nvCxnSpPr>
        <p:spPr>
          <a:xfrm>
            <a:off x="2101850" y="1001395"/>
            <a:ext cx="0" cy="2693045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5" name="Google Shape;275;p11"/>
          <p:cNvCxnSpPr/>
          <p:nvPr/>
        </p:nvCxnSpPr>
        <p:spPr>
          <a:xfrm>
            <a:off x="3981450" y="1001395"/>
            <a:ext cx="0" cy="2693045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6" name="Google Shape;276;p11"/>
          <p:cNvCxnSpPr/>
          <p:nvPr/>
        </p:nvCxnSpPr>
        <p:spPr>
          <a:xfrm>
            <a:off x="5861050" y="1001395"/>
            <a:ext cx="0" cy="2693045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2"/>
          <p:cNvSpPr txBox="1">
            <a:spLocks noGrp="1"/>
          </p:cNvSpPr>
          <p:nvPr>
            <p:ph type="body" idx="1"/>
          </p:nvPr>
        </p:nvSpPr>
        <p:spPr>
          <a:xfrm>
            <a:off x="539750" y="1475009"/>
            <a:ext cx="4860925" cy="127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4424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000"/>
              <a:buFont typeface="Arial"/>
              <a:buNone/>
            </a:pPr>
            <a:r>
              <a:rPr lang="ru-RU"/>
              <a:t>Спасибо</a:t>
            </a:r>
            <a:endParaRPr/>
          </a:p>
          <a:p>
            <a:pPr marL="0" lvl="0" indent="0" algn="l" rtl="0">
              <a:lnSpc>
                <a:spcPct val="94424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000"/>
              <a:buFont typeface="Arial"/>
              <a:buNone/>
            </a:pPr>
            <a:r>
              <a:rPr lang="ru-RU"/>
              <a:t>за внимание</a:t>
            </a:r>
            <a:endParaRPr/>
          </a:p>
        </p:txBody>
      </p:sp>
      <p:sp>
        <p:nvSpPr>
          <p:cNvPr id="282" name="Google Shape;282;p12"/>
          <p:cNvSpPr txBox="1">
            <a:spLocks noGrp="1"/>
          </p:cNvSpPr>
          <p:nvPr>
            <p:ph type="body" idx="4"/>
          </p:nvPr>
        </p:nvSpPr>
        <p:spPr>
          <a:xfrm>
            <a:off x="539751" y="3785602"/>
            <a:ext cx="4860925" cy="22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None/>
            </a:pPr>
            <a:r>
              <a:rPr lang="ru-RU">
                <a:latin typeface="Arial"/>
                <a:ea typeface="Arial"/>
                <a:cs typeface="Arial"/>
                <a:sym typeface="Arial"/>
              </a:rPr>
              <a:t>Макеева Анастасия Вячеславовна</a:t>
            </a:r>
            <a:endParaRPr/>
          </a:p>
        </p:txBody>
      </p:sp>
      <p:sp>
        <p:nvSpPr>
          <p:cNvPr id="283" name="Google Shape;283;p12"/>
          <p:cNvSpPr txBox="1">
            <a:spLocks noGrp="1"/>
          </p:cNvSpPr>
          <p:nvPr>
            <p:ph type="body" idx="5"/>
          </p:nvPr>
        </p:nvSpPr>
        <p:spPr>
          <a:xfrm>
            <a:off x="539750" y="4013312"/>
            <a:ext cx="5867399" cy="2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None/>
            </a:pPr>
            <a:r>
              <a:rPr lang="ru-RU"/>
              <a:t>Заместитель генерального директора по персоналу и коммуникациям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99"/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"/>
          <p:cNvSpPr txBox="1">
            <a:spLocks noGrp="1"/>
          </p:cNvSpPr>
          <p:nvPr>
            <p:ph type="title"/>
          </p:nvPr>
        </p:nvSpPr>
        <p:spPr>
          <a:xfrm>
            <a:off x="550515" y="1593605"/>
            <a:ext cx="6613874" cy="154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None/>
            </a:pPr>
            <a:r>
              <a:rPr lang="ru-RU" dirty="0"/>
              <a:t>Гидрографическое предприятие:</a:t>
            </a:r>
            <a:br>
              <a:rPr lang="ru-RU" dirty="0"/>
            </a:br>
            <a:r>
              <a:rPr lang="ru-RU" dirty="0"/>
              <a:t>гарант безопасного мореплавания на Северном морском пути</a:t>
            </a:r>
            <a:endParaRPr dirty="0"/>
          </a:p>
        </p:txBody>
      </p:sp>
      <p:sp>
        <p:nvSpPr>
          <p:cNvPr id="66" name="Google Shape;66;p1"/>
          <p:cNvSpPr txBox="1">
            <a:spLocks noGrp="1"/>
          </p:cNvSpPr>
          <p:nvPr>
            <p:ph type="body" idx="1"/>
          </p:nvPr>
        </p:nvSpPr>
        <p:spPr>
          <a:xfrm>
            <a:off x="545442" y="3794753"/>
            <a:ext cx="5748337" cy="284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lang="ru-RU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Всероссийская конференция «Море — детям!»</a:t>
            </a:r>
            <a:endParaRPr/>
          </a:p>
        </p:txBody>
      </p:sp>
      <p:sp>
        <p:nvSpPr>
          <p:cNvPr id="67" name="Google Shape;67;p1"/>
          <p:cNvSpPr txBox="1">
            <a:spLocks noGrp="1"/>
          </p:cNvSpPr>
          <p:nvPr>
            <p:ph type="body" idx="2"/>
          </p:nvPr>
        </p:nvSpPr>
        <p:spPr>
          <a:xfrm>
            <a:off x="545442" y="4208103"/>
            <a:ext cx="5748337" cy="21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r>
              <a:rPr lang="ru-RU" dirty="0">
                <a:latin typeface="Arial"/>
                <a:ea typeface="Arial"/>
                <a:cs typeface="Arial"/>
                <a:sym typeface="Arial"/>
              </a:rPr>
              <a:t>Макеева Анастасия Вячеславовна</a:t>
            </a:r>
            <a:endParaRPr dirty="0"/>
          </a:p>
        </p:txBody>
      </p:sp>
      <p:sp>
        <p:nvSpPr>
          <p:cNvPr id="68" name="Google Shape;68;p1"/>
          <p:cNvSpPr txBox="1">
            <a:spLocks noGrp="1"/>
          </p:cNvSpPr>
          <p:nvPr>
            <p:ph type="body" idx="3"/>
          </p:nvPr>
        </p:nvSpPr>
        <p:spPr>
          <a:xfrm>
            <a:off x="545442" y="4423904"/>
            <a:ext cx="5855358" cy="284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r>
              <a:rPr lang="ru-RU">
                <a:latin typeface="Arial"/>
                <a:ea typeface="Arial"/>
                <a:cs typeface="Arial"/>
                <a:sym typeface="Arial"/>
              </a:rPr>
              <a:t>Заместитель генерального директора по персоналу и коммуникациям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/>
          <p:cNvSpPr txBox="1">
            <a:spLocks noGrp="1"/>
          </p:cNvSpPr>
          <p:nvPr>
            <p:ph type="body" idx="1"/>
          </p:nvPr>
        </p:nvSpPr>
        <p:spPr>
          <a:xfrm>
            <a:off x="539750" y="1095375"/>
            <a:ext cx="4014788" cy="3511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145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Char char="•"/>
            </a:pPr>
            <a:r>
              <a:rPr lang="ru-RU" sz="1100" b="1">
                <a:solidFill>
                  <a:schemeClr val="accent4"/>
                </a:solidFill>
              </a:rPr>
              <a:t>17 декабря 1932 г. </a:t>
            </a:r>
            <a:r>
              <a:rPr lang="ru-RU" sz="1100">
                <a:solidFill>
                  <a:srgbClr val="000000"/>
                </a:solidFill>
              </a:rPr>
              <a:t>Декретом №1606 </a:t>
            </a:r>
            <a:br>
              <a:rPr lang="ru-RU" sz="1100">
                <a:solidFill>
                  <a:srgbClr val="000000"/>
                </a:solidFill>
              </a:rPr>
            </a:br>
            <a:r>
              <a:rPr lang="ru-RU" sz="1100">
                <a:solidFill>
                  <a:srgbClr val="000000"/>
                </a:solidFill>
              </a:rPr>
              <a:t>и Постановлением СНК СССР №1873 учреждено Главное управление Северного морского пути (ГУСМП).</a:t>
            </a:r>
            <a:endParaRPr/>
          </a:p>
          <a:p>
            <a:pPr marL="171450" lvl="0" indent="-17145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Char char="•"/>
            </a:pPr>
            <a:r>
              <a:rPr lang="ru-RU" sz="1100" b="1">
                <a:solidFill>
                  <a:schemeClr val="accent4"/>
                </a:solidFill>
              </a:rPr>
              <a:t>25 июня 1933 г. </a:t>
            </a:r>
            <a:r>
              <a:rPr lang="ru-RU" sz="1100">
                <a:solidFill>
                  <a:srgbClr val="000000"/>
                </a:solidFill>
              </a:rPr>
              <a:t>для НГО плавания судов по трассам </a:t>
            </a:r>
            <a:br>
              <a:rPr lang="ru-RU" sz="1100">
                <a:solidFill>
                  <a:srgbClr val="000000"/>
                </a:solidFill>
              </a:rPr>
            </a:br>
            <a:r>
              <a:rPr lang="ru-RU" sz="1100">
                <a:solidFill>
                  <a:srgbClr val="000000"/>
                </a:solidFill>
              </a:rPr>
              <a:t>СМП в составе ГУСМП образовано Гидрографическое управление (с районом деятельности от Новоземельских проливов на западе до Берингова пролива на востоке).</a:t>
            </a:r>
            <a:endParaRPr/>
          </a:p>
          <a:p>
            <a:pPr marL="171450" lvl="0" indent="-17145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Char char="•"/>
            </a:pPr>
            <a:r>
              <a:rPr lang="ru-RU" sz="1100" b="1">
                <a:solidFill>
                  <a:schemeClr val="accent4"/>
                </a:solidFill>
              </a:rPr>
              <a:t>В 1954 г. </a:t>
            </a:r>
            <a:r>
              <a:rPr lang="ru-RU" sz="1100">
                <a:solidFill>
                  <a:srgbClr val="000000"/>
                </a:solidFill>
              </a:rPr>
              <a:t>ГУСМП передано в подчинение Минморфлоту СССР, а гидрографическое управление преобразовано </a:t>
            </a:r>
            <a:br>
              <a:rPr lang="ru-RU" sz="1100">
                <a:solidFill>
                  <a:srgbClr val="000000"/>
                </a:solidFill>
              </a:rPr>
            </a:br>
            <a:r>
              <a:rPr lang="ru-RU" sz="1100">
                <a:solidFill>
                  <a:srgbClr val="000000"/>
                </a:solidFill>
              </a:rPr>
              <a:t>в Гидрографическое предприятие.</a:t>
            </a:r>
            <a:endParaRPr/>
          </a:p>
          <a:p>
            <a:pPr marL="171450" lvl="0" indent="-17145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Char char="•"/>
            </a:pPr>
            <a:r>
              <a:rPr lang="ru-RU" sz="1100" b="1">
                <a:solidFill>
                  <a:schemeClr val="accent4"/>
                </a:solidFill>
              </a:rPr>
              <a:t>В 1977 году </a:t>
            </a:r>
            <a:r>
              <a:rPr lang="ru-RU" sz="1100">
                <a:solidFill>
                  <a:srgbClr val="000000"/>
                </a:solidFill>
              </a:rPr>
              <a:t>за заслуги в изучении Мирового океана Гидрографическое предприятие награждено орденом Трудового Красного Знамени.</a:t>
            </a:r>
            <a:endParaRPr/>
          </a:p>
          <a:p>
            <a:pPr marL="171450" lvl="0" indent="-17145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Char char="•"/>
            </a:pPr>
            <a:r>
              <a:rPr lang="ru-RU" sz="1100" b="1">
                <a:solidFill>
                  <a:schemeClr val="accent4"/>
                </a:solidFill>
              </a:rPr>
              <a:t>1 апреля 2019 г. </a:t>
            </a:r>
            <a:r>
              <a:rPr lang="ru-RU" sz="1100">
                <a:solidFill>
                  <a:srgbClr val="000000"/>
                </a:solidFill>
              </a:rPr>
              <a:t>в соответствии с Указом Президента Российской Федерации от 01.04.2019 №141 ФГУП «Гидрографическое предприятие» передано в состав Госкорпорации «Росатом», наделенной в 2018 году функцией инфраструктурного оператора Северного морского пути.</a:t>
            </a:r>
            <a:endParaRPr/>
          </a:p>
        </p:txBody>
      </p:sp>
      <p:sp>
        <p:nvSpPr>
          <p:cNvPr id="74" name="Google Shape;74;p2"/>
          <p:cNvSpPr txBox="1">
            <a:spLocks noGrp="1"/>
          </p:cNvSpPr>
          <p:nvPr>
            <p:ph type="title"/>
          </p:nvPr>
        </p:nvSpPr>
        <p:spPr>
          <a:xfrm>
            <a:off x="539750" y="494517"/>
            <a:ext cx="6923496" cy="329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Arial"/>
              <a:buNone/>
            </a:pPr>
            <a:r>
              <a:rPr lang="ru-RU" sz="1500"/>
              <a:t>История создания и развития отечественной полярной гидрографии</a:t>
            </a:r>
            <a:endParaRPr/>
          </a:p>
        </p:txBody>
      </p:sp>
      <p:pic>
        <p:nvPicPr>
          <p:cNvPr id="75" name="Google Shape;75;p2"/>
          <p:cNvPicPr preferRelativeResize="0"/>
          <p:nvPr/>
        </p:nvPicPr>
        <p:blipFill rotWithShape="1">
          <a:blip r:embed="rId3">
            <a:alphaModFix/>
          </a:blip>
          <a:srcRect r="11216"/>
          <a:stretch/>
        </p:blipFill>
        <p:spPr>
          <a:xfrm>
            <a:off x="6246813" y="3077039"/>
            <a:ext cx="2305050" cy="147908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6" name="Google Shape;7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3800" y="1145492"/>
            <a:ext cx="2305050" cy="139030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7" name="Google Shape;7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03863" y="2225906"/>
            <a:ext cx="2171553" cy="147908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body" idx="1"/>
          </p:nvPr>
        </p:nvSpPr>
        <p:spPr>
          <a:xfrm>
            <a:off x="539750" y="1049028"/>
            <a:ext cx="6553196" cy="329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None/>
            </a:pPr>
            <a:r>
              <a:rPr lang="ru-RU" sz="1200"/>
              <a:t>Северный морской путь (СМП) — </a:t>
            </a:r>
            <a:r>
              <a:rPr lang="ru-RU" sz="1200">
                <a:solidFill>
                  <a:srgbClr val="000000"/>
                </a:solidFill>
              </a:rPr>
              <a:t>кратчайший морской путь между Европейской частью России и Дальним Востоком. Развитие СМП — ключевое для государства направление развития Арктики.</a:t>
            </a:r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539750" y="494517"/>
            <a:ext cx="6923496" cy="329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Arial"/>
              <a:buNone/>
            </a:pPr>
            <a:r>
              <a:rPr lang="ru-RU" sz="1500"/>
              <a:t>Северный морской путь — транспортная артерия XXI века</a:t>
            </a:r>
            <a:endParaRPr/>
          </a:p>
        </p:txBody>
      </p:sp>
      <p:sp>
        <p:nvSpPr>
          <p:cNvPr id="84" name="Google Shape;84;p3"/>
          <p:cNvSpPr txBox="1"/>
          <p:nvPr/>
        </p:nvSpPr>
        <p:spPr>
          <a:xfrm>
            <a:off x="5668576" y="1724971"/>
            <a:ext cx="1731170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через</a:t>
            </a:r>
            <a:r>
              <a:rPr lang="ru-RU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ru-RU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морей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проходит маршрут СМП: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Карское, Лаптевых, Восточно-Сибирское, Чукотское и Берингово</a:t>
            </a:r>
            <a:endParaRPr/>
          </a:p>
        </p:txBody>
      </p:sp>
      <p:sp>
        <p:nvSpPr>
          <p:cNvPr id="85" name="Google Shape;85;p3"/>
          <p:cNvSpPr txBox="1"/>
          <p:nvPr/>
        </p:nvSpPr>
        <p:spPr>
          <a:xfrm>
            <a:off x="3348038" y="1724971"/>
            <a:ext cx="203358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ru-RU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портов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расположены на трассе СМП: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Мурманск, Архангельск, Сабетта, Диксон, Дудинка, Игарка, Нордвик, Тикси, Певек, порт Провидения</a:t>
            </a:r>
            <a:endParaRPr/>
          </a:p>
        </p:txBody>
      </p:sp>
      <p:sp>
        <p:nvSpPr>
          <p:cNvPr id="86" name="Google Shape;86;p3"/>
          <p:cNvSpPr txBox="1"/>
          <p:nvPr/>
        </p:nvSpPr>
        <p:spPr>
          <a:xfrm>
            <a:off x="539750" y="1725754"/>
            <a:ext cx="2447925" cy="183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5770</a:t>
            </a:r>
            <a:r>
              <a:rPr lang="ru-RU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морских миль</a:t>
            </a:r>
            <a:endParaRPr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составляет протяженность СМП от Карских Ворот до бухты Провидения — в </a:t>
            </a:r>
            <a:r>
              <a:rPr lang="ru-RU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раза </a:t>
            </a:r>
            <a:r>
              <a:rPr lang="ru-R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короче</a:t>
            </a:r>
            <a:r>
              <a:rPr lang="ru-RU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расстояния, которое суда проходят по Южному морскому пути — через Суэцкий канал (12 840 морских миль).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" name="Google Shape;87;p3"/>
          <p:cNvCxnSpPr/>
          <p:nvPr/>
        </p:nvCxnSpPr>
        <p:spPr>
          <a:xfrm>
            <a:off x="646112" y="3537975"/>
            <a:ext cx="0" cy="139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8" name="Google Shape;88;p3"/>
          <p:cNvSpPr txBox="1"/>
          <p:nvPr/>
        </p:nvSpPr>
        <p:spPr>
          <a:xfrm>
            <a:off x="539750" y="3656781"/>
            <a:ext cx="2459036" cy="128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r>
              <a:rPr lang="ru-RU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Сокращение продолжительности рейса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r>
              <a:rPr lang="ru-RU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Сокращение расходов на оплату труда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r>
              <a:rPr lang="ru-RU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Сокращение стоимости фрахта судна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r>
              <a:rPr lang="ru-RU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Экономия на топливе</a:t>
            </a:r>
            <a:endParaRPr/>
          </a:p>
          <a:p>
            <a:pPr marL="171450" marR="0" lvl="0" indent="-107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047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" name="Google Shape;89;p3"/>
          <p:cNvCxnSpPr/>
          <p:nvPr/>
        </p:nvCxnSpPr>
        <p:spPr>
          <a:xfrm>
            <a:off x="3433762" y="3512575"/>
            <a:ext cx="0" cy="1427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90" name="Google Shape;90;p3"/>
          <p:cNvSpPr txBox="1"/>
          <p:nvPr/>
        </p:nvSpPr>
        <p:spPr>
          <a:xfrm>
            <a:off x="3328789" y="3652275"/>
            <a:ext cx="2033588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r>
              <a:rPr lang="ru-RU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Транспортная связность регионов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r>
              <a:rPr lang="ru-RU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Логистическое решение для крупных промышленных компаний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r>
              <a:rPr lang="ru-RU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Внешняя торговля России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r>
              <a:rPr lang="ru-RU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Транспортный канал для торговли между странами ЕС и АТР</a:t>
            </a:r>
            <a:endParaRPr/>
          </a:p>
        </p:txBody>
      </p:sp>
      <p:cxnSp>
        <p:nvCxnSpPr>
          <p:cNvPr id="91" name="Google Shape;91;p3"/>
          <p:cNvCxnSpPr/>
          <p:nvPr/>
        </p:nvCxnSpPr>
        <p:spPr>
          <a:xfrm>
            <a:off x="5770562" y="3479297"/>
            <a:ext cx="0" cy="14122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92" name="Google Shape;92;p3"/>
          <p:cNvSpPr txBox="1"/>
          <p:nvPr/>
        </p:nvSpPr>
        <p:spPr>
          <a:xfrm>
            <a:off x="5668576" y="3652275"/>
            <a:ext cx="2143505" cy="158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r>
              <a:rPr lang="ru-RU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Укрепление обороноспособности РФ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r>
              <a:rPr lang="ru-RU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Обеспечение круглогодичной навигации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r>
              <a:rPr lang="ru-RU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Отсутствие платы за прохождение (в отличие от Суэцкого канала)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r>
              <a:rPr lang="ru-RU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Безопасное судоходство (нет риска нападения пиратов)</a:t>
            </a:r>
            <a:endParaRPr/>
          </a:p>
          <a:p>
            <a:pPr marL="171450" marR="0" lvl="0" indent="-1206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2065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" name="Google Shape;93;p3"/>
          <p:cNvCxnSpPr/>
          <p:nvPr/>
        </p:nvCxnSpPr>
        <p:spPr>
          <a:xfrm>
            <a:off x="646112" y="1655121"/>
            <a:ext cx="0" cy="139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94" name="Google Shape;94;p3"/>
          <p:cNvCxnSpPr/>
          <p:nvPr/>
        </p:nvCxnSpPr>
        <p:spPr>
          <a:xfrm>
            <a:off x="3432174" y="1655121"/>
            <a:ext cx="0" cy="1427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95" name="Google Shape;95;p3"/>
          <p:cNvCxnSpPr/>
          <p:nvPr/>
        </p:nvCxnSpPr>
        <p:spPr>
          <a:xfrm>
            <a:off x="5719762" y="1655121"/>
            <a:ext cx="0" cy="1427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539750" y="1067968"/>
            <a:ext cx="6553196" cy="329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None/>
            </a:pPr>
            <a:r>
              <a:rPr lang="ru-RU" sz="1200">
                <a:latin typeface="Arial"/>
                <a:ea typeface="Arial"/>
                <a:cs typeface="Arial"/>
                <a:sym typeface="Arial"/>
              </a:rPr>
              <a:t>В 2020 году ФГУП «Гидрографическое предприятие» удалось достигнуть высоких результатов по навигационно-гидрографическому обеспечению судоходства на Северном морском пути (СМП).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"/>
          <p:cNvSpPr txBox="1">
            <a:spLocks noGrp="1"/>
          </p:cNvSpPr>
          <p:nvPr>
            <p:ph type="title"/>
          </p:nvPr>
        </p:nvSpPr>
        <p:spPr>
          <a:xfrm>
            <a:off x="539750" y="494517"/>
            <a:ext cx="6923496" cy="329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Arial"/>
              <a:buNone/>
            </a:pPr>
            <a:r>
              <a:rPr lang="ru-RU" sz="1500"/>
              <a:t>Гидрографическое предприятие: главное в 2020 году</a:t>
            </a:r>
            <a:endParaRPr/>
          </a:p>
        </p:txBody>
      </p:sp>
      <p:sp>
        <p:nvSpPr>
          <p:cNvPr id="102" name="Google Shape;102;p4"/>
          <p:cNvSpPr txBox="1"/>
          <p:nvPr/>
        </p:nvSpPr>
        <p:spPr>
          <a:xfrm>
            <a:off x="5319663" y="1719658"/>
            <a:ext cx="2318799" cy="167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i="0" u="none" strike="noStrike" cap="non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rPr>
              <a:t>съемка </a:t>
            </a:r>
            <a:r>
              <a:rPr lang="ru-RU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46,5</a:t>
            </a:r>
            <a:r>
              <a:rPr lang="ru-RU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тысяч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приведенных километров рельефа дна на СМП и лимитирующих участках Енисейского залива, рек Енисей и Колыма проведена Предприятием.</a:t>
            </a:r>
            <a:endParaRPr/>
          </a:p>
        </p:txBody>
      </p:sp>
      <p:sp>
        <p:nvSpPr>
          <p:cNvPr id="103" name="Google Shape;103;p4"/>
          <p:cNvSpPr txBox="1"/>
          <p:nvPr/>
        </p:nvSpPr>
        <p:spPr>
          <a:xfrm>
            <a:off x="3032077" y="1724971"/>
            <a:ext cx="1684676" cy="161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32,5</a:t>
            </a:r>
            <a:r>
              <a:rPr lang="ru-RU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млн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кубометров грунта изъято и достигнута безопасная глубина не менее </a:t>
            </a:r>
            <a:r>
              <a:rPr lang="ru-RU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м</a:t>
            </a:r>
            <a:r>
              <a:rPr lang="ru-R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104" name="Google Shape;104;p4"/>
          <p:cNvSpPr txBox="1"/>
          <p:nvPr/>
        </p:nvSpPr>
        <p:spPr>
          <a:xfrm>
            <a:off x="539751" y="1725754"/>
            <a:ext cx="1889414" cy="167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290</a:t>
            </a:r>
            <a:r>
              <a:rPr lang="ru-RU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объектов</a:t>
            </a:r>
            <a:endParaRPr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действие такого количества  объектов навигационного оборудования было обеспечено Предприятием в акватории СМП.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5" name="Google Shape;105;p4"/>
          <p:cNvCxnSpPr/>
          <p:nvPr/>
        </p:nvCxnSpPr>
        <p:spPr>
          <a:xfrm>
            <a:off x="646112" y="3537975"/>
            <a:ext cx="0" cy="139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6" name="Google Shape;106;p4"/>
          <p:cNvCxnSpPr/>
          <p:nvPr/>
        </p:nvCxnSpPr>
        <p:spPr>
          <a:xfrm>
            <a:off x="3125207" y="3516241"/>
            <a:ext cx="0" cy="1427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7" name="Google Shape;107;p4"/>
          <p:cNvCxnSpPr/>
          <p:nvPr/>
        </p:nvCxnSpPr>
        <p:spPr>
          <a:xfrm>
            <a:off x="5392538" y="3517788"/>
            <a:ext cx="0" cy="14122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8" name="Google Shape;108;p4"/>
          <p:cNvCxnSpPr/>
          <p:nvPr/>
        </p:nvCxnSpPr>
        <p:spPr>
          <a:xfrm>
            <a:off x="646112" y="1655121"/>
            <a:ext cx="0" cy="139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9" name="Google Shape;109;p4"/>
          <p:cNvCxnSpPr/>
          <p:nvPr/>
        </p:nvCxnSpPr>
        <p:spPr>
          <a:xfrm>
            <a:off x="3108900" y="1655121"/>
            <a:ext cx="0" cy="1427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10" name="Google Shape;110;p4"/>
          <p:cNvCxnSpPr/>
          <p:nvPr/>
        </p:nvCxnSpPr>
        <p:spPr>
          <a:xfrm>
            <a:off x="5392538" y="1648270"/>
            <a:ext cx="0" cy="1427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11" name="Google Shape;111;p4"/>
          <p:cNvSpPr txBox="1"/>
          <p:nvPr/>
        </p:nvSpPr>
        <p:spPr>
          <a:xfrm>
            <a:off x="4464051" y="3437311"/>
            <a:ext cx="2755900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i="0" u="none" strike="noStrike" cap="non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ru-RU" sz="800" b="1" i="0" u="none" strike="noStrike" cap="non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85</a:t>
            </a:r>
            <a:r>
              <a:rPr lang="ru-RU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rPr>
              <a:t>планируется увеличить объем гидрографических исследований в объеме 85,96 тыс. приведенных километров в 2021 г.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 txBox="1"/>
          <p:nvPr/>
        </p:nvSpPr>
        <p:spPr>
          <a:xfrm>
            <a:off x="906722" y="3437312"/>
            <a:ext cx="1957876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i="0" u="none" strike="noStrike" cap="non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rPr>
              <a:t>до</a:t>
            </a:r>
            <a:r>
              <a:rPr lang="ru-RU" sz="800" b="1" i="0" u="none" strike="noStrike" cap="non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1,1</a:t>
            </a:r>
            <a:r>
              <a:rPr lang="ru-RU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млрд рублей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rPr>
              <a:t>с 0,4 увеличится объем бюджетного финансирования Предприятия в 2021 г.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539749" y="497802"/>
            <a:ext cx="7051675" cy="72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Arial"/>
              <a:buNone/>
            </a:pPr>
            <a:r>
              <a:rPr lang="ru-RU" sz="1500"/>
              <a:t>Основные задачи ФГУП «Гидрографическое предприятие» при реализации инфраструктурных проектов Северного морского пути</a:t>
            </a:r>
            <a:endParaRPr/>
          </a:p>
        </p:txBody>
      </p:sp>
      <p:grpSp>
        <p:nvGrpSpPr>
          <p:cNvPr id="118" name="Google Shape;118;p5"/>
          <p:cNvGrpSpPr/>
          <p:nvPr/>
        </p:nvGrpSpPr>
        <p:grpSpPr>
          <a:xfrm>
            <a:off x="539750" y="1098439"/>
            <a:ext cx="8101013" cy="3523395"/>
            <a:chOff x="539750" y="1098439"/>
            <a:chExt cx="8101013" cy="3523395"/>
          </a:xfrm>
        </p:grpSpPr>
        <p:sp>
          <p:nvSpPr>
            <p:cNvPr id="119" name="Google Shape;119;p5"/>
            <p:cNvSpPr/>
            <p:nvPr/>
          </p:nvSpPr>
          <p:spPr>
            <a:xfrm>
              <a:off x="2177143" y="1098440"/>
              <a:ext cx="6463620" cy="435502"/>
            </a:xfrm>
            <a:prstGeom prst="rect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5"/>
            <p:cNvSpPr txBox="1"/>
            <p:nvPr/>
          </p:nvSpPr>
          <p:spPr>
            <a:xfrm>
              <a:off x="2176463" y="1098439"/>
              <a:ext cx="185003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Разработка предложений </a:t>
              </a:r>
              <a:br>
                <a:rPr lang="ru-RU" sz="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 формированию </a:t>
              </a:r>
              <a:br>
                <a:rPr lang="ru-RU" sz="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государственной политики</a:t>
              </a:r>
              <a:endParaRPr/>
            </a:p>
          </p:txBody>
        </p:sp>
        <p:sp>
          <p:nvSpPr>
            <p:cNvPr id="121" name="Google Shape;121;p5"/>
            <p:cNvSpPr txBox="1"/>
            <p:nvPr/>
          </p:nvSpPr>
          <p:spPr>
            <a:xfrm>
              <a:off x="3974111" y="1098439"/>
              <a:ext cx="1481137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Организация </a:t>
              </a:r>
              <a:br>
                <a:rPr lang="ru-RU" sz="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плавания судов</a:t>
              </a:r>
              <a:endParaRPr/>
            </a:p>
          </p:txBody>
        </p:sp>
        <p:sp>
          <p:nvSpPr>
            <p:cNvPr id="122" name="Google Shape;122;p5"/>
            <p:cNvSpPr txBox="1"/>
            <p:nvPr/>
          </p:nvSpPr>
          <p:spPr>
            <a:xfrm>
              <a:off x="5569096" y="1098439"/>
              <a:ext cx="148144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Оказание государственных </a:t>
              </a:r>
              <a:br>
                <a:rPr lang="ru-RU" sz="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услуг</a:t>
              </a:r>
              <a:endParaRPr/>
            </a:p>
          </p:txBody>
        </p:sp>
        <p:sp>
          <p:nvSpPr>
            <p:cNvPr id="123" name="Google Shape;123;p5"/>
            <p:cNvSpPr txBox="1"/>
            <p:nvPr/>
          </p:nvSpPr>
          <p:spPr>
            <a:xfrm>
              <a:off x="7164389" y="1098439"/>
              <a:ext cx="1476374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Управление государственным имуществом</a:t>
              </a:r>
              <a:endParaRPr/>
            </a:p>
          </p:txBody>
        </p:sp>
        <p:sp>
          <p:nvSpPr>
            <p:cNvPr id="124" name="Google Shape;124;p5"/>
            <p:cNvSpPr txBox="1"/>
            <p:nvPr/>
          </p:nvSpPr>
          <p:spPr>
            <a:xfrm>
              <a:off x="2176463" y="1636585"/>
              <a:ext cx="6464300" cy="215444"/>
            </a:xfrm>
            <a:prstGeom prst="rect">
              <a:avLst/>
            </a:prstGeom>
            <a:noFill/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Дирекция Северного морского пути</a:t>
              </a:r>
              <a:endParaRPr/>
            </a:p>
          </p:txBody>
        </p:sp>
        <p:sp>
          <p:nvSpPr>
            <p:cNvPr id="125" name="Google Shape;125;p5"/>
            <p:cNvSpPr txBox="1"/>
            <p:nvPr/>
          </p:nvSpPr>
          <p:spPr>
            <a:xfrm>
              <a:off x="539750" y="1098439"/>
              <a:ext cx="1455137" cy="43550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ФУНКЦИИ</a:t>
              </a:r>
              <a:endParaRPr/>
            </a:p>
          </p:txBody>
        </p:sp>
        <p:sp>
          <p:nvSpPr>
            <p:cNvPr id="126" name="Google Shape;126;p5"/>
            <p:cNvSpPr txBox="1"/>
            <p:nvPr/>
          </p:nvSpPr>
          <p:spPr>
            <a:xfrm>
              <a:off x="2176463" y="1955374"/>
              <a:ext cx="2503487" cy="215444"/>
            </a:xfrm>
            <a:prstGeom prst="rect">
              <a:avLst/>
            </a:prstGeom>
            <a:noFill/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ФГУП «Атомфлот»</a:t>
              </a:r>
              <a:endParaRPr/>
            </a:p>
          </p:txBody>
        </p:sp>
        <p:sp>
          <p:nvSpPr>
            <p:cNvPr id="127" name="Google Shape;127;p5"/>
            <p:cNvSpPr txBox="1"/>
            <p:nvPr/>
          </p:nvSpPr>
          <p:spPr>
            <a:xfrm>
              <a:off x="4861526" y="1955374"/>
              <a:ext cx="3779237" cy="215444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ФГУП «Гидрографическое предприятие</a:t>
              </a:r>
              <a:endParaRPr/>
            </a:p>
          </p:txBody>
        </p:sp>
        <p:sp>
          <p:nvSpPr>
            <p:cNvPr id="128" name="Google Shape;128;p5"/>
            <p:cNvSpPr txBox="1"/>
            <p:nvPr/>
          </p:nvSpPr>
          <p:spPr>
            <a:xfrm>
              <a:off x="539750" y="1629816"/>
              <a:ext cx="1455137" cy="537876"/>
            </a:xfrm>
            <a:prstGeom prst="rect">
              <a:avLst/>
            </a:prstGeom>
            <a:solidFill>
              <a:srgbClr val="1E2D51"/>
            </a:solidFill>
            <a:ln>
              <a:noFill/>
            </a:ln>
          </p:spPr>
          <p:txBody>
            <a:bodyPr spcFirstLastPara="1" wrap="square" lIns="0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ИНСТРУМЕНТЫ</a:t>
              </a:r>
              <a:endParaRPr/>
            </a:p>
          </p:txBody>
        </p:sp>
        <p:cxnSp>
          <p:nvCxnSpPr>
            <p:cNvPr id="129" name="Google Shape;129;p5"/>
            <p:cNvCxnSpPr>
              <a:stCxn id="119" idx="2"/>
              <a:endCxn id="124" idx="0"/>
            </p:cNvCxnSpPr>
            <p:nvPr/>
          </p:nvCxnSpPr>
          <p:spPr>
            <a:xfrm flipH="1">
              <a:off x="5408653" y="1533942"/>
              <a:ext cx="300" cy="102600"/>
            </a:xfrm>
            <a:prstGeom prst="straightConnector1">
              <a:avLst/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0" name="Google Shape;130;p5"/>
            <p:cNvCxnSpPr/>
            <p:nvPr/>
          </p:nvCxnSpPr>
          <p:spPr>
            <a:xfrm>
              <a:off x="6755908" y="1850469"/>
              <a:ext cx="0" cy="112627"/>
            </a:xfrm>
            <a:prstGeom prst="straightConnector1">
              <a:avLst/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1" name="Google Shape;131;p5"/>
            <p:cNvCxnSpPr/>
            <p:nvPr/>
          </p:nvCxnSpPr>
          <p:spPr>
            <a:xfrm>
              <a:off x="3387727" y="1852029"/>
              <a:ext cx="0" cy="111067"/>
            </a:xfrm>
            <a:prstGeom prst="straightConnector1">
              <a:avLst/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32" name="Google Shape;132;p5"/>
            <p:cNvSpPr txBox="1"/>
            <p:nvPr/>
          </p:nvSpPr>
          <p:spPr>
            <a:xfrm>
              <a:off x="539750" y="2321087"/>
              <a:ext cx="1455137" cy="19603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0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ЗАДАЧИ</a:t>
              </a:r>
              <a:endParaRPr/>
            </a:p>
          </p:txBody>
        </p:sp>
        <p:cxnSp>
          <p:nvCxnSpPr>
            <p:cNvPr id="133" name="Google Shape;133;p5"/>
            <p:cNvCxnSpPr/>
            <p:nvPr/>
          </p:nvCxnSpPr>
          <p:spPr>
            <a:xfrm flipH="1">
              <a:off x="2487274" y="2167691"/>
              <a:ext cx="340" cy="153396"/>
            </a:xfrm>
            <a:prstGeom prst="straightConnector1">
              <a:avLst/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34" name="Google Shape;134;p5"/>
            <p:cNvSpPr txBox="1"/>
            <p:nvPr/>
          </p:nvSpPr>
          <p:spPr>
            <a:xfrm>
              <a:off x="2176464" y="2321087"/>
              <a:ext cx="836612" cy="512050"/>
            </a:xfrm>
            <a:prstGeom prst="rect">
              <a:avLst/>
            </a:prstGeom>
            <a:noFill/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Центр организации судоходства</a:t>
              </a:r>
              <a:endParaRPr/>
            </a:p>
          </p:txBody>
        </p:sp>
        <p:sp>
          <p:nvSpPr>
            <p:cNvPr id="135" name="Google Shape;135;p5"/>
            <p:cNvSpPr txBox="1"/>
            <p:nvPr/>
          </p:nvSpPr>
          <p:spPr>
            <a:xfrm>
              <a:off x="2176464" y="2874324"/>
              <a:ext cx="836612" cy="733662"/>
            </a:xfrm>
            <a:prstGeom prst="rect">
              <a:avLst/>
            </a:prstGeom>
            <a:noFill/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Вспомога-тельные услуги</a:t>
              </a:r>
              <a:endParaRPr/>
            </a:p>
          </p:txBody>
        </p:sp>
        <p:sp>
          <p:nvSpPr>
            <p:cNvPr id="136" name="Google Shape;136;p5"/>
            <p:cNvSpPr txBox="1"/>
            <p:nvPr/>
          </p:nvSpPr>
          <p:spPr>
            <a:xfrm>
              <a:off x="2176463" y="3650437"/>
              <a:ext cx="836613" cy="630985"/>
            </a:xfrm>
            <a:prstGeom prst="rect">
              <a:avLst/>
            </a:prstGeom>
            <a:noFill/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36000" rIns="0" bIns="36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Строительство арктического флота</a:t>
              </a:r>
              <a:endParaRPr/>
            </a:p>
          </p:txBody>
        </p:sp>
        <p:sp>
          <p:nvSpPr>
            <p:cNvPr id="137" name="Google Shape;137;p5"/>
            <p:cNvSpPr txBox="1"/>
            <p:nvPr/>
          </p:nvSpPr>
          <p:spPr>
            <a:xfrm>
              <a:off x="3198813" y="2321087"/>
              <a:ext cx="1481137" cy="288147"/>
            </a:xfrm>
            <a:prstGeom prst="rect">
              <a:avLst/>
            </a:prstGeom>
            <a:noFill/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Информационное обеспечение арктического судоходства</a:t>
              </a:r>
              <a:endParaRPr/>
            </a:p>
          </p:txBody>
        </p:sp>
        <p:sp>
          <p:nvSpPr>
            <p:cNvPr id="138" name="Google Shape;138;p5"/>
            <p:cNvSpPr txBox="1"/>
            <p:nvPr/>
          </p:nvSpPr>
          <p:spPr>
            <a:xfrm>
              <a:off x="3198813" y="2652712"/>
              <a:ext cx="1481137" cy="180425"/>
            </a:xfrm>
            <a:prstGeom prst="rect">
              <a:avLst/>
            </a:prstGeom>
            <a:noFill/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Ледокольная проводка судов</a:t>
              </a:r>
              <a:endParaRPr/>
            </a:p>
          </p:txBody>
        </p:sp>
        <p:sp>
          <p:nvSpPr>
            <p:cNvPr id="139" name="Google Shape;139;p5"/>
            <p:cNvSpPr txBox="1"/>
            <p:nvPr/>
          </p:nvSpPr>
          <p:spPr>
            <a:xfrm>
              <a:off x="3194653" y="2876997"/>
              <a:ext cx="1481137" cy="180425"/>
            </a:xfrm>
            <a:prstGeom prst="rect">
              <a:avLst/>
            </a:prstGeom>
            <a:noFill/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Портовые услуги</a:t>
              </a:r>
              <a:endParaRPr/>
            </a:p>
          </p:txBody>
        </p:sp>
        <p:sp>
          <p:nvSpPr>
            <p:cNvPr id="140" name="Google Shape;140;p5"/>
            <p:cNvSpPr txBox="1"/>
            <p:nvPr/>
          </p:nvSpPr>
          <p:spPr>
            <a:xfrm>
              <a:off x="3198813" y="3098227"/>
              <a:ext cx="1481137" cy="180425"/>
            </a:xfrm>
            <a:prstGeom prst="rect">
              <a:avLst/>
            </a:prstGeom>
            <a:noFill/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Лоцманские услуги</a:t>
              </a:r>
              <a:endParaRPr/>
            </a:p>
          </p:txBody>
        </p:sp>
        <p:sp>
          <p:nvSpPr>
            <p:cNvPr id="141" name="Google Shape;141;p5"/>
            <p:cNvSpPr txBox="1"/>
            <p:nvPr/>
          </p:nvSpPr>
          <p:spPr>
            <a:xfrm>
              <a:off x="3198813" y="3319839"/>
              <a:ext cx="1481137" cy="288147"/>
            </a:xfrm>
            <a:prstGeom prst="rect">
              <a:avLst/>
            </a:prstGeom>
            <a:noFill/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Аварийно-спасательная готовность</a:t>
              </a:r>
              <a:endParaRPr/>
            </a:p>
          </p:txBody>
        </p:sp>
        <p:sp>
          <p:nvSpPr>
            <p:cNvPr id="142" name="Google Shape;142;p5"/>
            <p:cNvSpPr txBox="1"/>
            <p:nvPr/>
          </p:nvSpPr>
          <p:spPr>
            <a:xfrm>
              <a:off x="3198813" y="3650437"/>
              <a:ext cx="1481137" cy="180425"/>
            </a:xfrm>
            <a:prstGeom prst="rect">
              <a:avLst/>
            </a:prstGeom>
            <a:noFill/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Атомные ледоколы</a:t>
              </a:r>
              <a:endParaRPr/>
            </a:p>
          </p:txBody>
        </p:sp>
        <p:sp>
          <p:nvSpPr>
            <p:cNvPr id="143" name="Google Shape;143;p5"/>
            <p:cNvSpPr txBox="1"/>
            <p:nvPr/>
          </p:nvSpPr>
          <p:spPr>
            <a:xfrm>
              <a:off x="3198813" y="3878537"/>
              <a:ext cx="1481137" cy="180425"/>
            </a:xfrm>
            <a:prstGeom prst="rect">
              <a:avLst/>
            </a:prstGeom>
            <a:noFill/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Ледоколы СПГ</a:t>
              </a:r>
              <a:endParaRPr/>
            </a:p>
          </p:txBody>
        </p:sp>
        <p:sp>
          <p:nvSpPr>
            <p:cNvPr id="144" name="Google Shape;144;p5"/>
            <p:cNvSpPr txBox="1"/>
            <p:nvPr/>
          </p:nvSpPr>
          <p:spPr>
            <a:xfrm>
              <a:off x="3198813" y="4106637"/>
              <a:ext cx="1481137" cy="180425"/>
            </a:xfrm>
            <a:prstGeom prst="rect">
              <a:avLst/>
            </a:prstGeom>
            <a:noFill/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Вспомогательный флот</a:t>
              </a:r>
              <a:endParaRPr/>
            </a:p>
          </p:txBody>
        </p:sp>
        <p:cxnSp>
          <p:nvCxnSpPr>
            <p:cNvPr id="145" name="Google Shape;145;p5"/>
            <p:cNvCxnSpPr>
              <a:stCxn id="134" idx="3"/>
              <a:endCxn id="137" idx="1"/>
            </p:cNvCxnSpPr>
            <p:nvPr/>
          </p:nvCxnSpPr>
          <p:spPr>
            <a:xfrm rot="10800000" flipH="1">
              <a:off x="3013076" y="2465212"/>
              <a:ext cx="185700" cy="1119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46" name="Google Shape;146;p5"/>
            <p:cNvCxnSpPr>
              <a:stCxn id="134" idx="3"/>
              <a:endCxn id="138" idx="1"/>
            </p:cNvCxnSpPr>
            <p:nvPr/>
          </p:nvCxnSpPr>
          <p:spPr>
            <a:xfrm>
              <a:off x="3013076" y="2577112"/>
              <a:ext cx="185700" cy="1659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47" name="Google Shape;147;p5"/>
            <p:cNvCxnSpPr>
              <a:stCxn id="135" idx="3"/>
              <a:endCxn id="139" idx="1"/>
            </p:cNvCxnSpPr>
            <p:nvPr/>
          </p:nvCxnSpPr>
          <p:spPr>
            <a:xfrm rot="10800000" flipH="1">
              <a:off x="3013076" y="2967255"/>
              <a:ext cx="181500" cy="2739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48" name="Google Shape;148;p5"/>
            <p:cNvCxnSpPr>
              <a:stCxn id="135" idx="3"/>
              <a:endCxn id="140" idx="1"/>
            </p:cNvCxnSpPr>
            <p:nvPr/>
          </p:nvCxnSpPr>
          <p:spPr>
            <a:xfrm rot="10800000" flipH="1">
              <a:off x="3013076" y="3188355"/>
              <a:ext cx="185700" cy="528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49" name="Google Shape;149;p5"/>
            <p:cNvCxnSpPr>
              <a:stCxn id="135" idx="3"/>
              <a:endCxn id="141" idx="1"/>
            </p:cNvCxnSpPr>
            <p:nvPr/>
          </p:nvCxnSpPr>
          <p:spPr>
            <a:xfrm>
              <a:off x="3013076" y="3241155"/>
              <a:ext cx="185700" cy="2229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50" name="Google Shape;150;p5"/>
            <p:cNvCxnSpPr>
              <a:stCxn id="136" idx="3"/>
              <a:endCxn id="142" idx="1"/>
            </p:cNvCxnSpPr>
            <p:nvPr/>
          </p:nvCxnSpPr>
          <p:spPr>
            <a:xfrm rot="10800000" flipH="1">
              <a:off x="3013076" y="3740630"/>
              <a:ext cx="185700" cy="225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51" name="Google Shape;151;p5"/>
            <p:cNvCxnSpPr>
              <a:stCxn id="136" idx="3"/>
              <a:endCxn id="144" idx="1"/>
            </p:cNvCxnSpPr>
            <p:nvPr/>
          </p:nvCxnSpPr>
          <p:spPr>
            <a:xfrm>
              <a:off x="3013076" y="3965930"/>
              <a:ext cx="185700" cy="2310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52" name="Google Shape;152;p5"/>
            <p:cNvCxnSpPr>
              <a:stCxn id="136" idx="3"/>
              <a:endCxn id="143" idx="1"/>
            </p:cNvCxnSpPr>
            <p:nvPr/>
          </p:nvCxnSpPr>
          <p:spPr>
            <a:xfrm>
              <a:off x="3013076" y="3965930"/>
              <a:ext cx="185700" cy="27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53" name="Google Shape;153;p5"/>
            <p:cNvSpPr txBox="1"/>
            <p:nvPr/>
          </p:nvSpPr>
          <p:spPr>
            <a:xfrm>
              <a:off x="4861525" y="2321087"/>
              <a:ext cx="1294799" cy="512050"/>
            </a:xfrm>
            <a:prstGeom prst="rect">
              <a:avLst/>
            </a:prstGeom>
            <a:noFill/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Навигационно-гидрографическое обеспечение акватории СМП</a:t>
              </a:r>
              <a:endParaRPr/>
            </a:p>
          </p:txBody>
        </p:sp>
        <p:sp>
          <p:nvSpPr>
            <p:cNvPr id="154" name="Google Shape;154;p5"/>
            <p:cNvSpPr txBox="1"/>
            <p:nvPr/>
          </p:nvSpPr>
          <p:spPr>
            <a:xfrm>
              <a:off x="4861525" y="2874282"/>
              <a:ext cx="1294799" cy="610097"/>
            </a:xfrm>
            <a:prstGeom prst="rect">
              <a:avLst/>
            </a:prstGeom>
            <a:solidFill>
              <a:srgbClr val="E5E5E5"/>
            </a:solidFill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Строительство инфраструктуры СМП</a:t>
              </a:r>
              <a:endParaRPr/>
            </a:p>
          </p:txBody>
        </p:sp>
        <p:sp>
          <p:nvSpPr>
            <p:cNvPr id="155" name="Google Shape;155;p5"/>
            <p:cNvSpPr txBox="1"/>
            <p:nvPr/>
          </p:nvSpPr>
          <p:spPr>
            <a:xfrm>
              <a:off x="4861525" y="3520625"/>
              <a:ext cx="1294799" cy="852500"/>
            </a:xfrm>
            <a:prstGeom prst="rect">
              <a:avLst/>
            </a:prstGeom>
            <a:solidFill>
              <a:srgbClr val="E5E5E5"/>
            </a:solidFill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Эксплуатация инфраструктуры СМП</a:t>
              </a:r>
              <a:endParaRPr/>
            </a:p>
          </p:txBody>
        </p:sp>
        <p:sp>
          <p:nvSpPr>
            <p:cNvPr id="156" name="Google Shape;156;p5"/>
            <p:cNvSpPr txBox="1"/>
            <p:nvPr/>
          </p:nvSpPr>
          <p:spPr>
            <a:xfrm>
              <a:off x="6330951" y="2324636"/>
              <a:ext cx="1079499" cy="288147"/>
            </a:xfrm>
            <a:prstGeom prst="rect">
              <a:avLst/>
            </a:prstGeom>
            <a:noFill/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Гидрографические исследования</a:t>
              </a:r>
              <a:endParaRPr/>
            </a:p>
          </p:txBody>
        </p:sp>
        <p:sp>
          <p:nvSpPr>
            <p:cNvPr id="157" name="Google Shape;157;p5"/>
            <p:cNvSpPr txBox="1"/>
            <p:nvPr/>
          </p:nvSpPr>
          <p:spPr>
            <a:xfrm>
              <a:off x="7561264" y="2324636"/>
              <a:ext cx="1079499" cy="395869"/>
            </a:xfrm>
            <a:prstGeom prst="rect">
              <a:avLst/>
            </a:prstGeom>
            <a:noFill/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Навигационная </a:t>
              </a:r>
              <a:br>
                <a:rPr lang="ru-RU" sz="7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7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 картографическая информация</a:t>
              </a:r>
              <a:endParaRPr/>
            </a:p>
          </p:txBody>
        </p:sp>
        <p:sp>
          <p:nvSpPr>
            <p:cNvPr id="158" name="Google Shape;158;p5"/>
            <p:cNvSpPr txBox="1"/>
            <p:nvPr/>
          </p:nvSpPr>
          <p:spPr>
            <a:xfrm>
              <a:off x="6330951" y="2652712"/>
              <a:ext cx="1079499" cy="395869"/>
            </a:xfrm>
            <a:prstGeom prst="rect">
              <a:avLst/>
            </a:prstGeom>
            <a:noFill/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Контрольно-корректирующие станции СНС</a:t>
              </a:r>
              <a:endParaRPr/>
            </a:p>
          </p:txBody>
        </p:sp>
        <p:sp>
          <p:nvSpPr>
            <p:cNvPr id="159" name="Google Shape;159;p5"/>
            <p:cNvSpPr txBox="1"/>
            <p:nvPr/>
          </p:nvSpPr>
          <p:spPr>
            <a:xfrm>
              <a:off x="7561263" y="2879971"/>
              <a:ext cx="1079499" cy="395869"/>
            </a:xfrm>
            <a:prstGeom prst="rect">
              <a:avLst/>
            </a:prstGeom>
            <a:noFill/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Глубоководные пути и рекомендуемые маршруты судов</a:t>
              </a:r>
              <a:endParaRPr/>
            </a:p>
          </p:txBody>
        </p:sp>
        <p:sp>
          <p:nvSpPr>
            <p:cNvPr id="160" name="Google Shape;160;p5"/>
            <p:cNvSpPr txBox="1"/>
            <p:nvPr/>
          </p:nvSpPr>
          <p:spPr>
            <a:xfrm>
              <a:off x="7561263" y="3308223"/>
              <a:ext cx="1079499" cy="180425"/>
            </a:xfrm>
            <a:prstGeom prst="rect">
              <a:avLst/>
            </a:prstGeom>
            <a:noFill/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Лоцманские услуги</a:t>
              </a:r>
              <a:endParaRPr/>
            </a:p>
          </p:txBody>
        </p:sp>
        <p:sp>
          <p:nvSpPr>
            <p:cNvPr id="161" name="Google Shape;161;p5"/>
            <p:cNvSpPr txBox="1"/>
            <p:nvPr/>
          </p:nvSpPr>
          <p:spPr>
            <a:xfrm>
              <a:off x="7561263" y="3520626"/>
              <a:ext cx="1079499" cy="288147"/>
            </a:xfrm>
            <a:prstGeom prst="rect">
              <a:avLst/>
            </a:prstGeom>
            <a:noFill/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Гидрографический флот</a:t>
              </a:r>
              <a:endParaRPr/>
            </a:p>
          </p:txBody>
        </p:sp>
        <p:sp>
          <p:nvSpPr>
            <p:cNvPr id="162" name="Google Shape;162;p5"/>
            <p:cNvSpPr txBox="1"/>
            <p:nvPr/>
          </p:nvSpPr>
          <p:spPr>
            <a:xfrm>
              <a:off x="6330951" y="3088510"/>
              <a:ext cx="1079499" cy="395869"/>
            </a:xfrm>
            <a:prstGeom prst="rect">
              <a:avLst/>
            </a:prstGeom>
            <a:noFill/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Средства навигационного оборудования</a:t>
              </a:r>
              <a:endParaRPr/>
            </a:p>
          </p:txBody>
        </p:sp>
        <p:sp>
          <p:nvSpPr>
            <p:cNvPr id="163" name="Google Shape;163;p5"/>
            <p:cNvSpPr txBox="1"/>
            <p:nvPr/>
          </p:nvSpPr>
          <p:spPr>
            <a:xfrm>
              <a:off x="6330951" y="3526193"/>
              <a:ext cx="1079499" cy="288147"/>
            </a:xfrm>
            <a:prstGeom prst="rect">
              <a:avLst/>
            </a:prstGeom>
            <a:solidFill>
              <a:srgbClr val="E5E5E5"/>
            </a:solidFill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Гидротехнические сооружения</a:t>
              </a:r>
              <a:endParaRPr/>
            </a:p>
          </p:txBody>
        </p:sp>
        <p:sp>
          <p:nvSpPr>
            <p:cNvPr id="164" name="Google Shape;164;p5"/>
            <p:cNvSpPr txBox="1"/>
            <p:nvPr/>
          </p:nvSpPr>
          <p:spPr>
            <a:xfrm>
              <a:off x="6330951" y="3861007"/>
              <a:ext cx="1079499" cy="180425"/>
            </a:xfrm>
            <a:prstGeom prst="rect">
              <a:avLst/>
            </a:prstGeom>
            <a:solidFill>
              <a:srgbClr val="E5E5E5"/>
            </a:solidFill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Морские каналы</a:t>
              </a:r>
              <a:endParaRPr/>
            </a:p>
          </p:txBody>
        </p:sp>
        <p:sp>
          <p:nvSpPr>
            <p:cNvPr id="165" name="Google Shape;165;p5"/>
            <p:cNvSpPr txBox="1"/>
            <p:nvPr/>
          </p:nvSpPr>
          <p:spPr>
            <a:xfrm>
              <a:off x="6330951" y="4088099"/>
              <a:ext cx="1079499" cy="288147"/>
            </a:xfrm>
            <a:prstGeom prst="rect">
              <a:avLst/>
            </a:prstGeom>
            <a:solidFill>
              <a:srgbClr val="E5E5E5"/>
            </a:solidFill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Система управления движением судов</a:t>
              </a:r>
              <a:endParaRPr/>
            </a:p>
          </p:txBody>
        </p:sp>
        <p:cxnSp>
          <p:nvCxnSpPr>
            <p:cNvPr id="166" name="Google Shape;166;p5"/>
            <p:cNvCxnSpPr>
              <a:stCxn id="153" idx="3"/>
              <a:endCxn id="156" idx="1"/>
            </p:cNvCxnSpPr>
            <p:nvPr/>
          </p:nvCxnSpPr>
          <p:spPr>
            <a:xfrm rot="10800000" flipH="1">
              <a:off x="6156324" y="2468812"/>
              <a:ext cx="174600" cy="108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67" name="Google Shape;167;p5"/>
            <p:cNvCxnSpPr>
              <a:stCxn id="153" idx="3"/>
              <a:endCxn id="158" idx="1"/>
            </p:cNvCxnSpPr>
            <p:nvPr/>
          </p:nvCxnSpPr>
          <p:spPr>
            <a:xfrm>
              <a:off x="6156324" y="2577112"/>
              <a:ext cx="174600" cy="2736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68" name="Google Shape;168;p5"/>
            <p:cNvCxnSpPr>
              <a:stCxn id="154" idx="3"/>
              <a:endCxn id="162" idx="1"/>
            </p:cNvCxnSpPr>
            <p:nvPr/>
          </p:nvCxnSpPr>
          <p:spPr>
            <a:xfrm>
              <a:off x="6156324" y="3179331"/>
              <a:ext cx="174600" cy="107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69" name="Google Shape;169;p5"/>
            <p:cNvCxnSpPr>
              <a:stCxn id="154" idx="3"/>
              <a:endCxn id="163" idx="1"/>
            </p:cNvCxnSpPr>
            <p:nvPr/>
          </p:nvCxnSpPr>
          <p:spPr>
            <a:xfrm>
              <a:off x="6156324" y="3179331"/>
              <a:ext cx="174600" cy="4908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70" name="Google Shape;170;p5"/>
            <p:cNvCxnSpPr>
              <a:stCxn id="154" idx="3"/>
              <a:endCxn id="164" idx="1"/>
            </p:cNvCxnSpPr>
            <p:nvPr/>
          </p:nvCxnSpPr>
          <p:spPr>
            <a:xfrm>
              <a:off x="6156324" y="3179331"/>
              <a:ext cx="174600" cy="7719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71" name="Google Shape;171;p5"/>
            <p:cNvCxnSpPr>
              <a:stCxn id="155" idx="3"/>
              <a:endCxn id="165" idx="1"/>
            </p:cNvCxnSpPr>
            <p:nvPr/>
          </p:nvCxnSpPr>
          <p:spPr>
            <a:xfrm>
              <a:off x="6156324" y="3946875"/>
              <a:ext cx="174600" cy="285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72" name="Google Shape;172;p5"/>
            <p:cNvCxnSpPr>
              <a:stCxn id="154" idx="3"/>
            </p:cNvCxnSpPr>
            <p:nvPr/>
          </p:nvCxnSpPr>
          <p:spPr>
            <a:xfrm rot="10800000" flipH="1">
              <a:off x="6156324" y="3006531"/>
              <a:ext cx="174600" cy="1728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73" name="Google Shape;173;p5"/>
            <p:cNvCxnSpPr/>
            <p:nvPr/>
          </p:nvCxnSpPr>
          <p:spPr>
            <a:xfrm>
              <a:off x="7410450" y="2465160"/>
              <a:ext cx="150813" cy="0"/>
            </a:xfrm>
            <a:prstGeom prst="straightConnector1">
              <a:avLst/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74" name="Google Shape;174;p5"/>
            <p:cNvCxnSpPr>
              <a:stCxn id="157" idx="2"/>
              <a:endCxn id="159" idx="0"/>
            </p:cNvCxnSpPr>
            <p:nvPr/>
          </p:nvCxnSpPr>
          <p:spPr>
            <a:xfrm>
              <a:off x="8101014" y="2720505"/>
              <a:ext cx="0" cy="159600"/>
            </a:xfrm>
            <a:prstGeom prst="straightConnector1">
              <a:avLst/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75" name="Google Shape;175;p5"/>
            <p:cNvCxnSpPr>
              <a:stCxn id="153" idx="3"/>
              <a:endCxn id="157" idx="0"/>
            </p:cNvCxnSpPr>
            <p:nvPr/>
          </p:nvCxnSpPr>
          <p:spPr>
            <a:xfrm rot="10800000" flipH="1">
              <a:off x="6156324" y="2324512"/>
              <a:ext cx="1944600" cy="252600"/>
            </a:xfrm>
            <a:prstGeom prst="bentConnector4">
              <a:avLst>
                <a:gd name="adj1" fmla="val 4449"/>
                <a:gd name="adj2" fmla="val 134102"/>
              </a:avLst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489031" y="2238146"/>
              <a:ext cx="0" cy="1447384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7489031" y="2961838"/>
              <a:ext cx="72232" cy="0"/>
            </a:xfrm>
            <a:prstGeom prst="straightConnector1">
              <a:avLst/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7489031" y="3387288"/>
              <a:ext cx="72232" cy="0"/>
            </a:xfrm>
            <a:prstGeom prst="straightConnector1">
              <a:avLst/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7489031" y="3670267"/>
              <a:ext cx="72232" cy="0"/>
            </a:xfrm>
            <a:prstGeom prst="straightConnector1">
              <a:avLst/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7410450" y="3241155"/>
              <a:ext cx="72232" cy="0"/>
            </a:xfrm>
            <a:prstGeom prst="straightConnector1">
              <a:avLst/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triangle" w="med" len="med"/>
              <a:tailEnd type="none" w="sm" len="sm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4771829" y="1850469"/>
              <a:ext cx="0" cy="2558252"/>
            </a:xfrm>
            <a:prstGeom prst="straightConnector1">
              <a:avLst/>
            </a:prstGeom>
            <a:noFill/>
            <a:ln w="9525" cap="flat" cmpd="sng">
              <a:solidFill>
                <a:srgbClr val="8D8B8D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82" name="Google Shape;182;p5"/>
            <p:cNvSpPr txBox="1"/>
            <p:nvPr/>
          </p:nvSpPr>
          <p:spPr>
            <a:xfrm>
              <a:off x="539750" y="4408722"/>
              <a:ext cx="1455137" cy="213112"/>
            </a:xfrm>
            <a:prstGeom prst="rect">
              <a:avLst/>
            </a:prstGeom>
            <a:solidFill>
              <a:srgbClr val="1B5C88"/>
            </a:solidFill>
            <a:ln>
              <a:noFill/>
            </a:ln>
          </p:spPr>
          <p:txBody>
            <a:bodyPr spcFirstLastPara="1" wrap="square" lIns="0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ЦЕЛЬ</a:t>
              </a:r>
              <a:endParaRPr/>
            </a:p>
          </p:txBody>
        </p:sp>
        <p:sp>
          <p:nvSpPr>
            <p:cNvPr id="183" name="Google Shape;183;p5"/>
            <p:cNvSpPr txBox="1"/>
            <p:nvPr/>
          </p:nvSpPr>
          <p:spPr>
            <a:xfrm>
              <a:off x="2176462" y="4408721"/>
              <a:ext cx="6464300" cy="200055"/>
            </a:xfrm>
            <a:prstGeom prst="rect">
              <a:avLst/>
            </a:prstGeom>
            <a:noFill/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Обеспечение потребности пользователей СМП в безопасном, бесперебойном, экономически выгодном и круглогодичном судоходстве</a:t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"/>
          <p:cNvSpPr txBox="1">
            <a:spLocks noGrp="1"/>
          </p:cNvSpPr>
          <p:nvPr>
            <p:ph type="title"/>
          </p:nvPr>
        </p:nvSpPr>
        <p:spPr>
          <a:xfrm>
            <a:off x="539749" y="501072"/>
            <a:ext cx="6655377" cy="456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Arial"/>
              <a:buNone/>
            </a:pPr>
            <a:r>
              <a:rPr lang="ru-RU" sz="1500"/>
              <a:t>Основные направления деятельности Предприятия</a:t>
            </a:r>
            <a:endParaRPr/>
          </a:p>
        </p:txBody>
      </p:sp>
      <p:sp>
        <p:nvSpPr>
          <p:cNvPr id="189" name="Google Shape;189;p6"/>
          <p:cNvSpPr/>
          <p:nvPr/>
        </p:nvSpPr>
        <p:spPr>
          <a:xfrm>
            <a:off x="539750" y="1102581"/>
            <a:ext cx="3944938" cy="12313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0000" tIns="72000" rIns="72000" bIns="72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Строительство и эксплуатация гидротехнических сооружений </a:t>
            </a:r>
            <a:br>
              <a:rPr lang="ru-RU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 других объектов инфраструктуры </a:t>
            </a:r>
            <a:br>
              <a:rPr lang="ru-RU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 морских портах, расположенных </a:t>
            </a:r>
            <a:br>
              <a:rPr lang="ru-RU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 побережье СМП, и на подходах к ним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6"/>
          <p:cNvSpPr/>
          <p:nvPr/>
        </p:nvSpPr>
        <p:spPr>
          <a:xfrm>
            <a:off x="4679949" y="1787533"/>
            <a:ext cx="1872000" cy="5463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НГО</a:t>
            </a:r>
            <a:r>
              <a:rPr lang="ru-RU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 акватории </a:t>
            </a:r>
            <a:r>
              <a:rPr lang="ru-RU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Северного морского пути (СМП)</a:t>
            </a:r>
            <a:endParaRPr/>
          </a:p>
        </p:txBody>
      </p:sp>
      <p:sp>
        <p:nvSpPr>
          <p:cNvPr id="191" name="Google Shape;191;p6"/>
          <p:cNvSpPr/>
          <p:nvPr/>
        </p:nvSpPr>
        <p:spPr>
          <a:xfrm>
            <a:off x="6747210" y="1787533"/>
            <a:ext cx="1908000" cy="5463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НГО в акваториях </a:t>
            </a:r>
            <a:br>
              <a:rPr lang="ru-RU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морских портов СМП </a:t>
            </a:r>
            <a:br>
              <a:rPr lang="ru-RU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 на подходах к ним</a:t>
            </a:r>
            <a:endParaRPr/>
          </a:p>
        </p:txBody>
      </p:sp>
      <p:sp>
        <p:nvSpPr>
          <p:cNvPr id="192" name="Google Shape;192;p6"/>
          <p:cNvSpPr/>
          <p:nvPr/>
        </p:nvSpPr>
        <p:spPr>
          <a:xfrm>
            <a:off x="4673065" y="4255119"/>
            <a:ext cx="398214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Выполнение навигационно-гидрографического обеспечения (съемки рельефа дна)</a:t>
            </a:r>
            <a:endParaRPr/>
          </a:p>
        </p:txBody>
      </p:sp>
      <p:pic>
        <p:nvPicPr>
          <p:cNvPr id="193" name="Google Shape;193;p6"/>
          <p:cNvPicPr preferRelativeResize="0"/>
          <p:nvPr/>
        </p:nvPicPr>
        <p:blipFill rotWithShape="1">
          <a:blip r:embed="rId3">
            <a:alphaModFix/>
          </a:blip>
          <a:srcRect l="5642" t="35165" r="4075" b="13124"/>
          <a:stretch/>
        </p:blipFill>
        <p:spPr>
          <a:xfrm>
            <a:off x="539750" y="2391490"/>
            <a:ext cx="3944938" cy="18234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194" name="Google Shape;194;p6"/>
          <p:cNvSpPr/>
          <p:nvPr/>
        </p:nvSpPr>
        <p:spPr>
          <a:xfrm>
            <a:off x="536225" y="4256443"/>
            <a:ext cx="394846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Строительство терминала СПГ и СГК «Утренний»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(участок №2 морского порта Сабетта)</a:t>
            </a:r>
            <a:endParaRPr/>
          </a:p>
        </p:txBody>
      </p:sp>
      <p:pic>
        <p:nvPicPr>
          <p:cNvPr id="195" name="Google Shape;195;p6"/>
          <p:cNvPicPr preferRelativeResize="0"/>
          <p:nvPr/>
        </p:nvPicPr>
        <p:blipFill rotWithShape="1">
          <a:blip r:embed="rId4">
            <a:alphaModFix/>
          </a:blip>
          <a:srcRect l="2636" t="4148" r="593" b="29674"/>
          <a:stretch/>
        </p:blipFill>
        <p:spPr>
          <a:xfrm>
            <a:off x="4679950" y="2391490"/>
            <a:ext cx="3960812" cy="180604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6"/>
          <p:cNvSpPr/>
          <p:nvPr/>
        </p:nvSpPr>
        <p:spPr>
          <a:xfrm>
            <a:off x="4679949" y="1102581"/>
            <a:ext cx="3960813" cy="514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2000" tIns="72000" rIns="72000" bIns="72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Навигационно-гидрографическое обеспечение (НГО) мореплавания</a:t>
            </a:r>
            <a:endParaRPr/>
          </a:p>
        </p:txBody>
      </p:sp>
      <p:cxnSp>
        <p:nvCxnSpPr>
          <p:cNvPr id="197" name="Google Shape;197;p6"/>
          <p:cNvCxnSpPr>
            <a:stCxn id="196" idx="2"/>
            <a:endCxn id="191" idx="0"/>
          </p:cNvCxnSpPr>
          <p:nvPr/>
        </p:nvCxnSpPr>
        <p:spPr>
          <a:xfrm rot="-5400000" flipH="1">
            <a:off x="7095805" y="1181869"/>
            <a:ext cx="170100" cy="10410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8" name="Google Shape;198;p6"/>
          <p:cNvCxnSpPr>
            <a:stCxn id="196" idx="2"/>
            <a:endCxn id="190" idx="0"/>
          </p:cNvCxnSpPr>
          <p:nvPr/>
        </p:nvCxnSpPr>
        <p:spPr>
          <a:xfrm rot="5400000">
            <a:off x="6053155" y="1180219"/>
            <a:ext cx="170100" cy="10443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"/>
          <p:cNvSpPr txBox="1">
            <a:spLocks noGrp="1"/>
          </p:cNvSpPr>
          <p:nvPr>
            <p:ph type="title"/>
          </p:nvPr>
        </p:nvSpPr>
        <p:spPr>
          <a:xfrm>
            <a:off x="539750" y="506431"/>
            <a:ext cx="6561138" cy="329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Arial"/>
              <a:buNone/>
            </a:pPr>
            <a:r>
              <a:rPr lang="ru-RU" sz="1500"/>
              <a:t>Развитие гидрографического флота Предприятия</a:t>
            </a:r>
            <a:endParaRPr/>
          </a:p>
        </p:txBody>
      </p:sp>
      <p:pic>
        <p:nvPicPr>
          <p:cNvPr id="204" name="Google Shape;204;p7" descr="Mikheev--HR_l"/>
          <p:cNvPicPr preferRelativeResize="0"/>
          <p:nvPr/>
        </p:nvPicPr>
        <p:blipFill rotWithShape="1">
          <a:blip r:embed="rId3">
            <a:alphaModFix/>
          </a:blip>
          <a:srcRect t="10353" b="-396"/>
          <a:stretch/>
        </p:blipFill>
        <p:spPr>
          <a:xfrm>
            <a:off x="539750" y="948329"/>
            <a:ext cx="3944938" cy="1682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7" descr="http://meb.com.ua/projects/images/HSV05_02f.jpg"/>
          <p:cNvPicPr preferRelativeResize="0"/>
          <p:nvPr/>
        </p:nvPicPr>
        <p:blipFill rotWithShape="1">
          <a:blip r:embed="rId4">
            <a:alphaModFix/>
          </a:blip>
          <a:srcRect l="-24" t="13569" b="-904"/>
          <a:stretch/>
        </p:blipFill>
        <p:spPr>
          <a:xfrm>
            <a:off x="4679949" y="948329"/>
            <a:ext cx="3960813" cy="168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7" descr="https://kalashnikov.com/netcat_files/523/806/E35_gidr_1.jpg"/>
          <p:cNvPicPr preferRelativeResize="0"/>
          <p:nvPr/>
        </p:nvPicPr>
        <p:blipFill rotWithShape="1">
          <a:blip r:embed="rId5">
            <a:alphaModFix/>
          </a:blip>
          <a:srcRect l="8937" t="27735" r="7895" b="328"/>
          <a:stretch/>
        </p:blipFill>
        <p:spPr>
          <a:xfrm>
            <a:off x="539750" y="2725784"/>
            <a:ext cx="3944938" cy="1881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7" descr="http://meb.com.ua/projects/images/BLV03d.jpg"/>
          <p:cNvPicPr preferRelativeResize="0"/>
          <p:nvPr/>
        </p:nvPicPr>
        <p:blipFill rotWithShape="1">
          <a:blip r:embed="rId6">
            <a:alphaModFix/>
          </a:blip>
          <a:srcRect l="7552" t="23851" r="4608" b="37"/>
          <a:stretch/>
        </p:blipFill>
        <p:spPr>
          <a:xfrm>
            <a:off x="4677583" y="2725784"/>
            <a:ext cx="3963180" cy="188975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7"/>
          <p:cNvSpPr/>
          <p:nvPr/>
        </p:nvSpPr>
        <p:spPr>
          <a:xfrm>
            <a:off x="539750" y="2267760"/>
            <a:ext cx="3944938" cy="362229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84400" tIns="42200" rIns="84400" bIns="42200" anchor="ctr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период с 2021 по 2024 год запланирована реновация 3-х гидрографических судов. </a:t>
            </a:r>
            <a:endParaRPr/>
          </a:p>
        </p:txBody>
      </p:sp>
      <p:sp>
        <p:nvSpPr>
          <p:cNvPr id="209" name="Google Shape;209;p7"/>
          <p:cNvSpPr/>
          <p:nvPr/>
        </p:nvSpPr>
        <p:spPr>
          <a:xfrm>
            <a:off x="4677583" y="2267760"/>
            <a:ext cx="3963180" cy="362229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84400" tIns="42200" rIns="84400" bIns="42200" anchor="ctr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2021 году запланировано начало строительства нового гидрографического судна класса Arc7.</a:t>
            </a:r>
            <a:endParaRPr/>
          </a:p>
        </p:txBody>
      </p:sp>
      <p:sp>
        <p:nvSpPr>
          <p:cNvPr id="210" name="Google Shape;210;p7"/>
          <p:cNvSpPr/>
          <p:nvPr/>
        </p:nvSpPr>
        <p:spPr>
          <a:xfrm>
            <a:off x="539750" y="3967697"/>
            <a:ext cx="3944938" cy="639228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72000" tIns="42200" rIns="72000" bIns="42200" anchor="ctr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 октября 2019 г. на Балаковском судостроительно-судоремонтном заводе состоялась церемония закладки двух катеров проекта Е35.Г «Юрий Бабаев» и «Юрий Осокин».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Срок завершения строительства – 2021 год.</a:t>
            </a:r>
            <a:endParaRPr/>
          </a:p>
        </p:txBody>
      </p:sp>
      <p:sp>
        <p:nvSpPr>
          <p:cNvPr id="211" name="Google Shape;211;p7"/>
          <p:cNvSpPr/>
          <p:nvPr/>
        </p:nvSpPr>
        <p:spPr>
          <a:xfrm>
            <a:off x="4677583" y="3967696"/>
            <a:ext cx="3963180" cy="639228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72000" tIns="42200" rIns="72000" bIns="42200" anchor="ctr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 октября 2019 г. на Зеленодольском судостроительном заводе состоялась церемония закладки двух судов проекта ВLV03 «Всеволод Пересыпкин» и «Александр Парфенов».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Срок завершения строительства – 2021 год.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"/>
          <p:cNvSpPr txBox="1">
            <a:spLocks noGrp="1"/>
          </p:cNvSpPr>
          <p:nvPr>
            <p:ph type="title"/>
          </p:nvPr>
        </p:nvSpPr>
        <p:spPr>
          <a:xfrm>
            <a:off x="539750" y="507600"/>
            <a:ext cx="6561138" cy="537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Arial"/>
              <a:buNone/>
            </a:pPr>
            <a:r>
              <a:rPr lang="ru-RU" sz="1500"/>
              <a:t>Реализуемые и перспективные проекты развития портовой инфраструктуры в акватории Севморпути</a:t>
            </a:r>
            <a:endParaRPr sz="1500"/>
          </a:p>
        </p:txBody>
      </p:sp>
      <p:pic>
        <p:nvPicPr>
          <p:cNvPr id="217" name="Google Shape;217;p8"/>
          <p:cNvPicPr preferRelativeResize="0"/>
          <p:nvPr/>
        </p:nvPicPr>
        <p:blipFill rotWithShape="1">
          <a:blip r:embed="rId3">
            <a:alphaModFix/>
          </a:blip>
          <a:srcRect l="389" t="1241" r="416" b="4143"/>
          <a:stretch/>
        </p:blipFill>
        <p:spPr>
          <a:xfrm>
            <a:off x="2073969" y="1001491"/>
            <a:ext cx="5648518" cy="360534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8"/>
          <p:cNvSpPr txBox="1"/>
          <p:nvPr/>
        </p:nvSpPr>
        <p:spPr>
          <a:xfrm rot="-3710042">
            <a:off x="4655773" y="2219700"/>
            <a:ext cx="952602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Обская губа</a:t>
            </a:r>
            <a:endParaRPr/>
          </a:p>
        </p:txBody>
      </p:sp>
      <p:sp>
        <p:nvSpPr>
          <p:cNvPr id="219" name="Google Shape;219;p8"/>
          <p:cNvSpPr txBox="1"/>
          <p:nvPr/>
        </p:nvSpPr>
        <p:spPr>
          <a:xfrm rot="-2271039">
            <a:off x="2507225" y="1868988"/>
            <a:ext cx="109036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Карское море</a:t>
            </a:r>
            <a:endParaRPr/>
          </a:p>
        </p:txBody>
      </p:sp>
      <p:sp>
        <p:nvSpPr>
          <p:cNvPr id="220" name="Google Shape;220;p8"/>
          <p:cNvSpPr txBox="1"/>
          <p:nvPr/>
        </p:nvSpPr>
        <p:spPr>
          <a:xfrm>
            <a:off x="4855606" y="2718710"/>
            <a:ext cx="569634" cy="2265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Сабетта</a:t>
            </a:r>
            <a:endParaRPr/>
          </a:p>
        </p:txBody>
      </p:sp>
      <p:sp>
        <p:nvSpPr>
          <p:cNvPr id="221" name="Google Shape;221;p8"/>
          <p:cNvSpPr txBox="1"/>
          <p:nvPr/>
        </p:nvSpPr>
        <p:spPr>
          <a:xfrm>
            <a:off x="5952876" y="1213384"/>
            <a:ext cx="492690" cy="2265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Диксон</a:t>
            </a:r>
            <a:endParaRPr/>
          </a:p>
        </p:txBody>
      </p:sp>
      <p:sp>
        <p:nvSpPr>
          <p:cNvPr id="222" name="Google Shape;222;p8"/>
          <p:cNvSpPr/>
          <p:nvPr/>
        </p:nvSpPr>
        <p:spPr>
          <a:xfrm>
            <a:off x="6693280" y="1390013"/>
            <a:ext cx="1404799" cy="3804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Нефтяной терминал </a:t>
            </a:r>
            <a:b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«Порт Бухта Север» </a:t>
            </a:r>
            <a:endParaRPr/>
          </a:p>
        </p:txBody>
      </p:sp>
      <p:sp>
        <p:nvSpPr>
          <p:cNvPr id="223" name="Google Shape;223;p8"/>
          <p:cNvSpPr/>
          <p:nvPr/>
        </p:nvSpPr>
        <p:spPr>
          <a:xfrm>
            <a:off x="6700996" y="1886963"/>
            <a:ext cx="1947483" cy="5343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Морской угольный терминал на базе Сырадасайского </a:t>
            </a:r>
            <a:b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угольного месторождения </a:t>
            </a:r>
            <a:endParaRPr/>
          </a:p>
        </p:txBody>
      </p:sp>
      <p:sp>
        <p:nvSpPr>
          <p:cNvPr id="224" name="Google Shape;224;p8"/>
          <p:cNvSpPr/>
          <p:nvPr/>
        </p:nvSpPr>
        <p:spPr>
          <a:xfrm>
            <a:off x="3013075" y="2551391"/>
            <a:ext cx="1677310" cy="3804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Терминал СПГ «Обский» </a:t>
            </a:r>
            <a:b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морского порта Сабетта</a:t>
            </a:r>
            <a:endParaRPr/>
          </a:p>
        </p:txBody>
      </p:sp>
      <p:sp>
        <p:nvSpPr>
          <p:cNvPr id="225" name="Google Shape;225;p8"/>
          <p:cNvSpPr/>
          <p:nvPr/>
        </p:nvSpPr>
        <p:spPr>
          <a:xfrm>
            <a:off x="3718965" y="1871824"/>
            <a:ext cx="1106641" cy="5343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Морской канал </a:t>
            </a:r>
            <a:b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Обской губе </a:t>
            </a:r>
            <a:b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(реконструкция)</a:t>
            </a:r>
            <a:endParaRPr/>
          </a:p>
        </p:txBody>
      </p:sp>
      <p:sp>
        <p:nvSpPr>
          <p:cNvPr id="226" name="Google Shape;226;p8"/>
          <p:cNvSpPr/>
          <p:nvPr/>
        </p:nvSpPr>
        <p:spPr>
          <a:xfrm>
            <a:off x="3013075" y="3007903"/>
            <a:ext cx="1604737" cy="5343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Терминал СПГ и СГК </a:t>
            </a:r>
            <a:b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«Утренний» морского </a:t>
            </a:r>
            <a:b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порта Сабетта</a:t>
            </a:r>
            <a:endParaRPr/>
          </a:p>
        </p:txBody>
      </p:sp>
      <p:pic>
        <p:nvPicPr>
          <p:cNvPr id="227" name="Google Shape;227;p8" descr="Якорь Синий Военно Морской Флот - Бесплатная векторная графика на Pixab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9332" y="1361873"/>
            <a:ext cx="64492" cy="80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 descr="Якорь Синий Военно Морской Флот - Бесплатная векторная графика на Pixab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7223" y="2800034"/>
            <a:ext cx="64492" cy="8061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8"/>
          <p:cNvSpPr txBox="1"/>
          <p:nvPr/>
        </p:nvSpPr>
        <p:spPr>
          <a:xfrm rot="2319657">
            <a:off x="5841001" y="2098262"/>
            <a:ext cx="10518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Енисейский залив</a:t>
            </a:r>
            <a:endParaRPr/>
          </a:p>
        </p:txBody>
      </p:sp>
      <p:sp>
        <p:nvSpPr>
          <p:cNvPr id="230" name="Google Shape;230;p8"/>
          <p:cNvSpPr/>
          <p:nvPr/>
        </p:nvSpPr>
        <p:spPr>
          <a:xfrm>
            <a:off x="6400911" y="1561980"/>
            <a:ext cx="89310" cy="94313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8"/>
          <p:cNvSpPr/>
          <p:nvPr/>
        </p:nvSpPr>
        <p:spPr>
          <a:xfrm>
            <a:off x="5071959" y="3051249"/>
            <a:ext cx="89310" cy="94313"/>
          </a:xfrm>
          <a:prstGeom prst="ellipse">
            <a:avLst/>
          </a:prstGeom>
          <a:solidFill>
            <a:schemeClr val="accent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8"/>
          <p:cNvSpPr/>
          <p:nvPr/>
        </p:nvSpPr>
        <p:spPr>
          <a:xfrm rot="467846">
            <a:off x="4773002" y="2802521"/>
            <a:ext cx="89310" cy="94313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8"/>
          <p:cNvSpPr/>
          <p:nvPr/>
        </p:nvSpPr>
        <p:spPr>
          <a:xfrm>
            <a:off x="6445566" y="1858499"/>
            <a:ext cx="89310" cy="94313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8" descr="Якорь Синий Военно Морской Флот - Бесплатная векторная графика на Pixab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5452" y="2856527"/>
            <a:ext cx="64492" cy="8061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8"/>
          <p:cNvSpPr/>
          <p:nvPr/>
        </p:nvSpPr>
        <p:spPr>
          <a:xfrm>
            <a:off x="4871715" y="2153083"/>
            <a:ext cx="231455" cy="389099"/>
          </a:xfrm>
          <a:custGeom>
            <a:avLst/>
            <a:gdLst/>
            <a:ahLst/>
            <a:cxnLst/>
            <a:rect l="l" t="t" r="r" b="b"/>
            <a:pathLst>
              <a:path w="417640" h="824284" extrusionOk="0">
                <a:moveTo>
                  <a:pt x="0" y="762379"/>
                </a:moveTo>
                <a:cubicBezTo>
                  <a:pt x="86995" y="635025"/>
                  <a:pt x="139352" y="517058"/>
                  <a:pt x="258323" y="330265"/>
                </a:cubicBezTo>
                <a:cubicBezTo>
                  <a:pt x="286220" y="136755"/>
                  <a:pt x="292797" y="109045"/>
                  <a:pt x="291383" y="0"/>
                </a:cubicBezTo>
                <a:lnTo>
                  <a:pt x="413531" y="7239"/>
                </a:lnTo>
                <a:cubicBezTo>
                  <a:pt x="414901" y="124463"/>
                  <a:pt x="416270" y="241686"/>
                  <a:pt x="417640" y="358910"/>
                </a:cubicBezTo>
                <a:lnTo>
                  <a:pt x="140132" y="824284"/>
                </a:lnTo>
                <a:lnTo>
                  <a:pt x="0" y="762379"/>
                </a:lnTo>
                <a:close/>
              </a:path>
            </a:pathLst>
          </a:custGeom>
          <a:solidFill>
            <a:srgbClr val="EEF3DA">
              <a:alpha val="23921"/>
            </a:srgbClr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8"/>
          <p:cNvSpPr/>
          <p:nvPr/>
        </p:nvSpPr>
        <p:spPr>
          <a:xfrm>
            <a:off x="3796635" y="1185604"/>
            <a:ext cx="1731812" cy="5343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Система мониторинга </a:t>
            </a:r>
            <a:b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гидрометеорологических </a:t>
            </a:r>
            <a:b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факторов (СГММ)</a:t>
            </a:r>
            <a:endParaRPr/>
          </a:p>
        </p:txBody>
      </p:sp>
      <p:pic>
        <p:nvPicPr>
          <p:cNvPr id="237" name="Google Shape;237;p8"/>
          <p:cNvPicPr preferRelativeResize="0"/>
          <p:nvPr/>
        </p:nvPicPr>
        <p:blipFill rotWithShape="1">
          <a:blip r:embed="rId5">
            <a:alphaModFix/>
          </a:blip>
          <a:srcRect l="50932" t="12090" b="48082"/>
          <a:stretch/>
        </p:blipFill>
        <p:spPr>
          <a:xfrm>
            <a:off x="539751" y="3296563"/>
            <a:ext cx="1454952" cy="842264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8"/>
          <p:cNvSpPr txBox="1"/>
          <p:nvPr/>
        </p:nvSpPr>
        <p:spPr>
          <a:xfrm>
            <a:off x="476523" y="4138827"/>
            <a:ext cx="151818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Дноуглубительные работы на Морском канале Обской губы</a:t>
            </a:r>
            <a:endParaRPr/>
          </a:p>
        </p:txBody>
      </p:sp>
      <p:pic>
        <p:nvPicPr>
          <p:cNvPr id="239" name="Google Shape;239;p8"/>
          <p:cNvPicPr preferRelativeResize="0"/>
          <p:nvPr/>
        </p:nvPicPr>
        <p:blipFill rotWithShape="1">
          <a:blip r:embed="rId6">
            <a:alphaModFix/>
          </a:blip>
          <a:srcRect l="18679" t="22774" r="31037" b="8014"/>
          <a:stretch/>
        </p:blipFill>
        <p:spPr>
          <a:xfrm>
            <a:off x="545924" y="1098866"/>
            <a:ext cx="1440039" cy="132246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8"/>
          <p:cNvSpPr txBox="1"/>
          <p:nvPr/>
        </p:nvSpPr>
        <p:spPr>
          <a:xfrm>
            <a:off x="446857" y="2413571"/>
            <a:ext cx="15391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Створные навигационные знаки терминала СПГ и СГК «Утренний»</a:t>
            </a:r>
            <a:endParaRPr/>
          </a:p>
        </p:txBody>
      </p:sp>
      <p:sp>
        <p:nvSpPr>
          <p:cNvPr id="241" name="Google Shape;241;p8"/>
          <p:cNvSpPr/>
          <p:nvPr/>
        </p:nvSpPr>
        <p:spPr>
          <a:xfrm>
            <a:off x="4932859" y="2213327"/>
            <a:ext cx="139099" cy="270963"/>
          </a:xfrm>
          <a:custGeom>
            <a:avLst/>
            <a:gdLst/>
            <a:ahLst/>
            <a:cxnLst/>
            <a:rect l="l" t="t" r="r" b="b"/>
            <a:pathLst>
              <a:path w="250992" h="574018" extrusionOk="0">
                <a:moveTo>
                  <a:pt x="0" y="555911"/>
                </a:moveTo>
                <a:lnTo>
                  <a:pt x="210358" y="202003"/>
                </a:lnTo>
                <a:lnTo>
                  <a:pt x="214111" y="0"/>
                </a:lnTo>
                <a:lnTo>
                  <a:pt x="250992" y="7237"/>
                </a:lnTo>
                <a:lnTo>
                  <a:pt x="244443" y="211879"/>
                </a:lnTo>
                <a:lnTo>
                  <a:pt x="36214" y="574018"/>
                </a:lnTo>
                <a:lnTo>
                  <a:pt x="0" y="555911"/>
                </a:lnTo>
                <a:close/>
              </a:path>
            </a:pathLst>
          </a:custGeom>
          <a:solidFill>
            <a:schemeClr val="lt1">
              <a:alpha val="23921"/>
            </a:schemeClr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2" name="Google Shape;242;p8"/>
          <p:cNvCxnSpPr/>
          <p:nvPr/>
        </p:nvCxnSpPr>
        <p:spPr>
          <a:xfrm>
            <a:off x="4621455" y="3104426"/>
            <a:ext cx="450503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miter lim="800000"/>
            <a:headEnd type="oval" w="med" len="med"/>
            <a:tailEnd type="none" w="sm" len="sm"/>
          </a:ln>
        </p:spPr>
      </p:cxnSp>
      <p:cxnSp>
        <p:nvCxnSpPr>
          <p:cNvPr id="243" name="Google Shape;243;p8"/>
          <p:cNvCxnSpPr>
            <a:endCxn id="232" idx="2"/>
          </p:cNvCxnSpPr>
          <p:nvPr/>
        </p:nvCxnSpPr>
        <p:spPr>
          <a:xfrm rot="10800000" flipH="1">
            <a:off x="4621315" y="2843619"/>
            <a:ext cx="152100" cy="33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oval" w="med" len="med"/>
            <a:tailEnd type="none" w="sm" len="sm"/>
          </a:ln>
        </p:spPr>
      </p:cxnSp>
      <p:cxnSp>
        <p:nvCxnSpPr>
          <p:cNvPr id="244" name="Google Shape;244;p8"/>
          <p:cNvCxnSpPr>
            <a:endCxn id="235" idx="2"/>
          </p:cNvCxnSpPr>
          <p:nvPr/>
        </p:nvCxnSpPr>
        <p:spPr>
          <a:xfrm flipH="1">
            <a:off x="5033081" y="1715012"/>
            <a:ext cx="1500" cy="43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oval" w="med" len="med"/>
            <a:tailEnd type="none" w="sm" len="sm"/>
          </a:ln>
        </p:spPr>
      </p:cxnSp>
      <p:cxnSp>
        <p:nvCxnSpPr>
          <p:cNvPr id="245" name="Google Shape;245;p8"/>
          <p:cNvCxnSpPr>
            <a:endCxn id="241" idx="2"/>
          </p:cNvCxnSpPr>
          <p:nvPr/>
        </p:nvCxnSpPr>
        <p:spPr>
          <a:xfrm>
            <a:off x="4825847" y="2213327"/>
            <a:ext cx="2256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miter lim="800000"/>
            <a:headEnd type="oval" w="med" len="med"/>
            <a:tailEnd type="none" w="sm" len="sm"/>
          </a:ln>
        </p:spPr>
      </p:cxnSp>
      <p:cxnSp>
        <p:nvCxnSpPr>
          <p:cNvPr id="246" name="Google Shape;246;p8"/>
          <p:cNvCxnSpPr>
            <a:endCxn id="230" idx="6"/>
          </p:cNvCxnSpPr>
          <p:nvPr/>
        </p:nvCxnSpPr>
        <p:spPr>
          <a:xfrm rot="10800000">
            <a:off x="6490221" y="1609136"/>
            <a:ext cx="2031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oval" w="med" len="med"/>
            <a:tailEnd type="none" w="sm" len="sm"/>
          </a:ln>
        </p:spPr>
      </p:cxnSp>
      <p:cxnSp>
        <p:nvCxnSpPr>
          <p:cNvPr id="247" name="Google Shape;247;p8"/>
          <p:cNvCxnSpPr/>
          <p:nvPr/>
        </p:nvCxnSpPr>
        <p:spPr>
          <a:xfrm flipH="1">
            <a:off x="6497834" y="1898910"/>
            <a:ext cx="203162" cy="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oval" w="med" len="med"/>
            <a:tailEnd type="none" w="sm" len="sm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rgbClr val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Диаграммы">
  <a:themeElements>
    <a:clrScheme name="тема для слайдов с диаграммами">
      <a:dk1>
        <a:srgbClr val="414042"/>
      </a:dk1>
      <a:lt1>
        <a:srgbClr val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Заключительный слайд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Перебивочный слайд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кст картинка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кст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841</Words>
  <Application>Microsoft Office PowerPoint</Application>
  <PresentationFormat>Экран (16:9)</PresentationFormat>
  <Paragraphs>169</Paragraphs>
  <Slides>13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Титульный слайд</vt:lpstr>
      <vt:lpstr>Текст диаграмма</vt:lpstr>
      <vt:lpstr>Диаграммы</vt:lpstr>
      <vt:lpstr>Заключительный слайд</vt:lpstr>
      <vt:lpstr>Перебивочный слайд</vt:lpstr>
      <vt:lpstr>Текст картинка</vt:lpstr>
      <vt:lpstr>Текст</vt:lpstr>
      <vt:lpstr>Гидрографическое предприятие: гарант безопасного мореплавания на Северном морском пути</vt:lpstr>
      <vt:lpstr>Гидрографическое предприятие: гарант безопасного мореплавания на Северном морском пути</vt:lpstr>
      <vt:lpstr>История создания и развития отечественной полярной гидрографии</vt:lpstr>
      <vt:lpstr>Северный морской путь — транспортная артерия XXI века</vt:lpstr>
      <vt:lpstr>Гидрографическое предприятие: главное в 2020 году</vt:lpstr>
      <vt:lpstr>Основные задачи ФГУП «Гидрографическое предприятие» при реализации инфраструктурных проектов Северного морского пути</vt:lpstr>
      <vt:lpstr>Основные направления деятельности Предприятия</vt:lpstr>
      <vt:lpstr>Развитие гидрографического флота Предприятия</vt:lpstr>
      <vt:lpstr>Реализуемые и перспективные проекты развития портовой инфраструктуры в акватории Севморпути</vt:lpstr>
      <vt:lpstr>Потребность Предприятия в студентах и молодых специалистах</vt:lpstr>
      <vt:lpstr>Потребность в специалистах по направлениям деятельности Предприятия</vt:lpstr>
      <vt:lpstr>Преимущества работы на Гидрографическом предприятии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Гидрографическое предприятие: гарант безопасного мореплавания на Северном морском пути</dc:title>
  <dc:creator>Анна Хомякова</dc:creator>
  <cp:lastModifiedBy>ЗенкинМА</cp:lastModifiedBy>
  <cp:revision>1</cp:revision>
  <dcterms:created xsi:type="dcterms:W3CDTF">2019-09-24T12:37:05Z</dcterms:created>
  <dcterms:modified xsi:type="dcterms:W3CDTF">2021-05-20T07:43:52Z</dcterms:modified>
</cp:coreProperties>
</file>