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814" r:id="rId1"/>
  </p:sldMasterIdLst>
  <p:notesMasterIdLst>
    <p:notesMasterId r:id="rId13"/>
  </p:notesMasterIdLst>
  <p:handoutMasterIdLst>
    <p:handoutMasterId r:id="rId14"/>
  </p:handoutMasterIdLst>
  <p:sldIdLst>
    <p:sldId id="304" r:id="rId2"/>
    <p:sldId id="296" r:id="rId3"/>
    <p:sldId id="295" r:id="rId4"/>
    <p:sldId id="299" r:id="rId5"/>
    <p:sldId id="286" r:id="rId6"/>
    <p:sldId id="287" r:id="rId7"/>
    <p:sldId id="305" r:id="rId8"/>
    <p:sldId id="280" r:id="rId9"/>
    <p:sldId id="302" r:id="rId10"/>
    <p:sldId id="303" r:id="rId11"/>
    <p:sldId id="300" r:id="rId1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97C6ED"/>
    <a:srgbClr val="065DC6"/>
    <a:srgbClr val="1B569D"/>
    <a:srgbClr val="C2E0F0"/>
    <a:srgbClr val="9ED0E6"/>
    <a:srgbClr val="D7E5F5"/>
    <a:srgbClr val="054695"/>
    <a:srgbClr val="6633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26" y="-90"/>
      </p:cViewPr>
      <p:guideLst>
        <p:guide orient="horz" pos="3127"/>
        <p:guide orient="horz" pos="3108"/>
        <p:guide pos="2141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9612" cy="492844"/>
          </a:xfrm>
          <a:prstGeom prst="rect">
            <a:avLst/>
          </a:prstGeom>
        </p:spPr>
        <p:txBody>
          <a:bodyPr vert="horz" lIns="90275" tIns="45136" rIns="90275" bIns="45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6151" y="3"/>
            <a:ext cx="2918048" cy="492844"/>
          </a:xfrm>
          <a:prstGeom prst="rect">
            <a:avLst/>
          </a:prstGeom>
        </p:spPr>
        <p:txBody>
          <a:bodyPr vert="horz" lIns="90275" tIns="45136" rIns="90275" bIns="45136" rtlCol="0"/>
          <a:lstStyle>
            <a:lvl1pPr algn="r">
              <a:defRPr sz="1200"/>
            </a:lvl1pPr>
          </a:lstStyle>
          <a:p>
            <a:fld id="{B69F241E-D8C6-44D8-976C-3D9EDE45BA2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901"/>
            <a:ext cx="2919612" cy="492844"/>
          </a:xfrm>
          <a:prstGeom prst="rect">
            <a:avLst/>
          </a:prstGeom>
        </p:spPr>
        <p:txBody>
          <a:bodyPr vert="horz" lIns="90275" tIns="45136" rIns="90275" bIns="45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6151" y="9371901"/>
            <a:ext cx="2918048" cy="492844"/>
          </a:xfrm>
          <a:prstGeom prst="rect">
            <a:avLst/>
          </a:prstGeom>
        </p:spPr>
        <p:txBody>
          <a:bodyPr vert="horz" lIns="90275" tIns="45136" rIns="90275" bIns="45136" rtlCol="0" anchor="b"/>
          <a:lstStyle>
            <a:lvl1pPr algn="r">
              <a:defRPr sz="1200"/>
            </a:lvl1pPr>
          </a:lstStyle>
          <a:p>
            <a:fld id="{30F7F4E5-3AAF-4A1E-BE4B-78C519230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98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9612" cy="492844"/>
          </a:xfrm>
          <a:prstGeom prst="rect">
            <a:avLst/>
          </a:prstGeom>
        </p:spPr>
        <p:txBody>
          <a:bodyPr vert="horz" lIns="90275" tIns="45136" rIns="90275" bIns="4513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151" y="3"/>
            <a:ext cx="2918048" cy="492844"/>
          </a:xfrm>
          <a:prstGeom prst="rect">
            <a:avLst/>
          </a:prstGeom>
        </p:spPr>
        <p:txBody>
          <a:bodyPr vert="horz" lIns="90275" tIns="45136" rIns="90275" bIns="45136" rtlCol="0"/>
          <a:lstStyle>
            <a:lvl1pPr algn="r">
              <a:defRPr sz="1200" smtClean="0"/>
            </a:lvl1pPr>
          </a:lstStyle>
          <a:p>
            <a:pPr>
              <a:defRPr/>
            </a:pPr>
            <a:fld id="{091F21D7-7833-4F1C-9D8A-9409D8872AC0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5" tIns="45136" rIns="90275" bIns="4513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59" y="4686734"/>
            <a:ext cx="5388610" cy="4440313"/>
          </a:xfrm>
          <a:prstGeom prst="rect">
            <a:avLst/>
          </a:prstGeom>
        </p:spPr>
        <p:txBody>
          <a:bodyPr vert="horz" lIns="90275" tIns="45136" rIns="90275" bIns="45136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901"/>
            <a:ext cx="2919612" cy="492844"/>
          </a:xfrm>
          <a:prstGeom prst="rect">
            <a:avLst/>
          </a:prstGeom>
        </p:spPr>
        <p:txBody>
          <a:bodyPr vert="horz" lIns="90275" tIns="45136" rIns="90275" bIns="4513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151" y="9371901"/>
            <a:ext cx="2918048" cy="492844"/>
          </a:xfrm>
          <a:prstGeom prst="rect">
            <a:avLst/>
          </a:prstGeom>
        </p:spPr>
        <p:txBody>
          <a:bodyPr vert="horz" lIns="90275" tIns="45136" rIns="90275" bIns="4513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7348EB7-15C3-4B0A-BB01-375B7E3D2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7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7ba1cc40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d7ba1cc405_2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11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06617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2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35836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3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35836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4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06617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5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06617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6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96327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7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96327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8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33546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ABBCE-7D8D-4A92-9CF0-8D93FD9310AB}" type="slidenum">
              <a:rPr lang="ru-RU" smtClean="0">
                <a:latin typeface="Arial" charset="0"/>
                <a:cs typeface="Arial" charset="0"/>
              </a:rPr>
              <a:pPr/>
              <a:t>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16612" y="9371805"/>
            <a:ext cx="2917544" cy="4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5" tIns="45136" rIns="90275" bIns="45136" anchor="b"/>
          <a:lstStyle/>
          <a:p>
            <a:pPr algn="r"/>
            <a:fld id="{37EDFD30-5CC6-4868-8FB5-72BD9EACDB9F}" type="slidenum">
              <a:rPr lang="ru-RU" sz="1200"/>
              <a:pPr algn="r"/>
              <a:t>9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33546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BC88-22C8-4913-AD74-2B3708ED9E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7418-3262-47A4-803F-C46AE83EA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8E089-746A-41E3-8446-91425AA161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700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A9234-0012-4CDD-8631-FDD5C7FD8D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33AB3-5D2A-4515-98DF-F175202DB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88550-FFBB-4E62-800F-08AF9FC46B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20EBE-B968-4DC0-B236-2C1DBA03BB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857B8-E08C-4154-A0C4-29F636768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86F3D-29E3-41F0-AB95-CF7333BA23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AF5E-17BF-4A4C-9700-A13B159844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FEB4C-0BE1-4854-9F7A-5586FA0162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A2ABF0-29B6-4F4F-8F94-910BD79A45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tiff"/><Relationship Id="rId10" Type="http://schemas.openxmlformats.org/officeDocument/2006/relationships/image" Target="../media/image15.jpeg"/><Relationship Id="rId4" Type="http://schemas.openxmlformats.org/officeDocument/2006/relationships/image" Target="../media/image24.tiff"/><Relationship Id="rId9" Type="http://schemas.openxmlformats.org/officeDocument/2006/relationships/image" Target="../media/image2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43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создании и перспективах развития единой системы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работы, дополнительного образования детей и патриотического воспитания в сфере водного транспорта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331640" y="2852936"/>
            <a:ext cx="7200800" cy="216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3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Опыт работы в 2017-2020 гг. межведомственного </a:t>
            </a:r>
          </a:p>
          <a:p>
            <a:pPr marL="0" lvl="0" indent="0">
              <a:spcBef>
                <a:spcPts val="13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Морского федерального ресурсного центра дополнительного образования детей ФГБОУ ВО «ГУМРФ имени адмирала С.О. Макарова»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94116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Ректор ФГБОУ ВО «ГУМРФ имени адмирала С.О. Макарова»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С.О. Барышников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86F3D-29E3-41F0-AB95-CF7333BA23F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Перспективы межведомственного взаимодействия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3407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Планирование, организация и проведение совместных межведомственных мероприятий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и патриотической направленности: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204864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Слёты юных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моряков и юнармейцев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профильного морского (речного) направления ВВПОД «ЮНАРМИЯ»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;</a:t>
            </a:r>
            <a:endParaRPr lang="ru-RU" sz="600" dirty="0" smtClean="0"/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Яхтенные и шлюпочные походы «Паруса памяти» и регаты (по аналогии с проектом «Дальневосточная школа под парусами», реализуемая по поручению Президента России от 25.10.2019; </a:t>
            </a:r>
            <a:endParaRPr lang="ru-RU" sz="1600" dirty="0" smtClean="0">
              <a:ea typeface="Calibri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Тематические морские смены в детских оздоровительных лагерях и центрах – на всероссийском и региональном уровнях).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4" descr="C:\Users\ЗенкинМА\Downloads\Для отчета об итогах 2 лет работы МФРЦ ДОД\Материалы для типографии\Регаты, соревнования\AP__4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3564396" cy="2376264"/>
          </a:xfrm>
          <a:prstGeom prst="rect">
            <a:avLst/>
          </a:prstGeom>
          <a:noFill/>
        </p:spPr>
      </p:pic>
      <p:pic>
        <p:nvPicPr>
          <p:cNvPr id="11" name="Picture 4" descr="C:\Users\ЗенкинМА\Downloads\Круиз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636404" cy="2424269"/>
          </a:xfrm>
          <a:prstGeom prst="rect">
            <a:avLst/>
          </a:prstGeom>
          <a:noFill/>
          <a:effectLst/>
        </p:spPr>
      </p:pic>
      <p:pic>
        <p:nvPicPr>
          <p:cNvPr id="1026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692696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Итог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 descr="Изображение выглядит как внешний, человек, небо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C2D75A0-BF66-4D65-85FE-831E24021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520" y="1988840"/>
            <a:ext cx="356439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Изображение выглядит как небо, человек, внешний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FCD3273-0F35-4275-9B13-48E1B8F5E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2080" y="1988840"/>
            <a:ext cx="3600400" cy="240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4797152"/>
            <a:ext cx="864096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Благодарю за внимание!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64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611560" y="1412776"/>
            <a:ext cx="79208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Система подготовки кадров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Росморречфлота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97849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607524"/>
            <a:ext cx="648072" cy="95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283" y="1628800"/>
            <a:ext cx="65796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48072" cy="84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387" y="1628800"/>
            <a:ext cx="67104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81487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8" descr="Image result for MLC 200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661736" cy="46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2008" y="2852936"/>
            <a:ext cx="291581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Теоретическая подготовка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28184" y="2852936"/>
            <a:ext cx="2783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Практическая подготовка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92826" y="2852936"/>
            <a:ext cx="271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Тренажерная подготовка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zaytseveo\Рабочая папка\Данилов\АРХИВ\Фото 2013\МУТЦ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3" name="Picture 1" descr="C:\Users\zaytseveo\Рабочая папка\МФРЦ ДОД\Заседание проектного комитета ПРФ\IMG_739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592288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zaytseveo\Рабочая папка\МФРЦ ДОД\Заседание проектного комитета ПРФ\МУТЦ7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845142"/>
            <a:ext cx="2627861" cy="175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C:\Users\zaytseveo\Рабочая папка\МФРЦ ДОД\Заседание проектного комитета ПРФ\1nqSFTtCEE4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957" y="4941167"/>
            <a:ext cx="2587515" cy="17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Изображение выглядит как вода, лодка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80BE50C-47A8-49ED-9A68-7603B715CC8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06896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FC4060-9FAE-4215-8513-EED7192D00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212976"/>
            <a:ext cx="259229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96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Создание МФРЦ ДОД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DABF0B7-E0D0-4F63-AC18-1D580C87EF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961" y="2229233"/>
            <a:ext cx="2739207" cy="2303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B00EFF0-29DD-48C4-8FAA-88DE5A8173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741" y="1759075"/>
            <a:ext cx="2531991" cy="289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 выглядит как человек, небо, группа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8BDD65D-F44F-4CC0-8290-0D210B7DCB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27745"/>
            <a:ext cx="2664296" cy="19696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AD5F776-8C59-4AD1-B36A-D85259A60B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961" y="1739565"/>
            <a:ext cx="2739207" cy="651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zaytseveo\Рабочая папка\МФРЦ ДОД\Заседание проектного комитета ПРФ\цели и задачи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08" y="1700808"/>
            <a:ext cx="286452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653137"/>
            <a:ext cx="2592288" cy="19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83" y="4653136"/>
            <a:ext cx="3397401" cy="1944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96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C:\Users\zaytseveo\Рабочая папка\Форумы и выставки\ММСО\ММСО 2017\ММСО\Договора\графика\2.tif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085184"/>
            <a:ext cx="1224136" cy="1224136"/>
          </a:xfrm>
          <a:prstGeom prst="rect">
            <a:avLst/>
          </a:prstGeom>
          <a:noFill/>
        </p:spPr>
      </p:pic>
      <p:pic>
        <p:nvPicPr>
          <p:cNvPr id="50185" name="Picture 9" descr="C:\Users\zaytseveo\Рабочая папка\Форумы и выставки\ММСО\ММСО 2017\ММСО\Договора\графика\6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1224136" cy="1224136"/>
          </a:xfrm>
          <a:prstGeom prst="rect">
            <a:avLst/>
          </a:prstGeom>
          <a:noFill/>
        </p:spPr>
      </p:pic>
      <p:pic>
        <p:nvPicPr>
          <p:cNvPr id="50184" name="Picture 8" descr="C:\Users\zaytseveo\Рабочая папка\Форумы и выставки\ММСО\ММСО 2017\ММСО\Договора\графика\5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085184"/>
            <a:ext cx="1224136" cy="12241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692696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МФРЦ ДОД и его региональные представительства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0179" name="Picture 3" descr="C:\Users\zaytseveo\Рабочая папка\МФРЦ ДОД\Заседание проектного комитета ПРФ\вузы фам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550268"/>
            <a:ext cx="6819900" cy="339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80" name="Picture 4" descr="C:\Users\zaytseveo\Рабочая папка\Форумы и выставки\ММСО\ММСО 2017\ММСО\Договора\графика\1.t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673736" cy="1800200"/>
          </a:xfrm>
          <a:prstGeom prst="rect">
            <a:avLst/>
          </a:prstGeom>
          <a:noFill/>
        </p:spPr>
      </p:pic>
      <p:pic>
        <p:nvPicPr>
          <p:cNvPr id="50181" name="Picture 5" descr="C:\Users\zaytseveo\Рабочая папка\Форумы и выставки\ММСО\ММСО 2017\ММСО\Договора\графика\4.t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157193"/>
            <a:ext cx="1152128" cy="1152127"/>
          </a:xfrm>
          <a:prstGeom prst="rect">
            <a:avLst/>
          </a:prstGeom>
          <a:noFill/>
        </p:spPr>
      </p:pic>
      <p:pic>
        <p:nvPicPr>
          <p:cNvPr id="50182" name="Picture 6" descr="C:\Users\zaytseveo\Рабочая папка\Форумы и выставки\ММСО\ММСО 2017\ММСО\Договора\графика\3.t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1152128" cy="1152128"/>
          </a:xfrm>
          <a:prstGeom prst="rect">
            <a:avLst/>
          </a:prstGeom>
          <a:noFill/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0" y="4365104"/>
            <a:ext cx="205172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4 Федеральных округа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25 регионов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28 площадок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64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CB39F37-A36A-4F5B-97C3-D8835C139060}"/>
              </a:ext>
            </a:extLst>
          </p:cNvPr>
          <p:cNvSpPr/>
          <p:nvPr/>
        </p:nvSpPr>
        <p:spPr>
          <a:xfrm>
            <a:off x="0" y="3501008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65DC6"/>
                </a:solidFill>
              </a:rPr>
              <a:t>y</a:t>
            </a:r>
            <a:r>
              <a:rPr lang="ru-RU" sz="2400" b="1" u="sng" dirty="0" err="1" smtClean="0">
                <a:solidFill>
                  <a:srgbClr val="065DC6"/>
                </a:solidFill>
              </a:rPr>
              <a:t>ungi.gumrf.ru</a:t>
            </a:r>
            <a:endParaRPr lang="ru-RU" sz="2400" b="1" u="sng" dirty="0">
              <a:solidFill>
                <a:srgbClr val="065DC6"/>
              </a:solidFill>
            </a:endParaRPr>
          </a:p>
        </p:txBody>
      </p:sp>
      <p:pic>
        <p:nvPicPr>
          <p:cNvPr id="25602" name="Picture 2" descr="http://qrcoder.ru/code/?https%3A%2F%2Fyungi.gumrf.ru%2F&amp;6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24944"/>
            <a:ext cx="1885950" cy="1885950"/>
          </a:xfrm>
          <a:prstGeom prst="rect">
            <a:avLst/>
          </a:prstGeom>
          <a:noFill/>
        </p:spPr>
      </p:pic>
      <p:pic>
        <p:nvPicPr>
          <p:cNvPr id="25603" name="Picture 3" descr="C:\Users\zaytseveo\Рабочая папка\МФРЦ ДОД\Заседание проектного комитета ПРФ\фото\сайт 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256033"/>
            <a:ext cx="4392488" cy="5341319"/>
          </a:xfrm>
          <a:prstGeom prst="rect">
            <a:avLst/>
          </a:prstGeom>
          <a:noFill/>
        </p:spPr>
      </p:pic>
      <p:pic>
        <p:nvPicPr>
          <p:cNvPr id="25604" name="Picture 4" descr="C:\Users\zaytseveo\Рабочая папка\МФРЦ ДОД\Заседание проектного комитета ПРФ\фото\сайт 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884" y="1268760"/>
            <a:ext cx="4380364" cy="5331754"/>
          </a:xfrm>
          <a:prstGeom prst="rect">
            <a:avLst/>
          </a:prstGeom>
          <a:noFill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692696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Интернет-сайт «Юнги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России»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5" name="Picture 5" descr="C:\Users\zaytseveo\Рабочая папка\МФРЦ ДОД\Заседание проектного комитета ПРФ\фото\сайт 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252276"/>
            <a:ext cx="4392488" cy="5345076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64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человек, стена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5474F71-9C5C-435F-AC5E-2D5BB98DE2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938" y="1881146"/>
            <a:ext cx="5495040" cy="360584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Конференция «Море –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детям!»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4" name="Рисунок 13" descr="Изображение выглядит как человек, внутренний, стол, люди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7848D-3DBC-4D86-BA90-535D41ED1D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831"/>
            <a:ext cx="2843641" cy="18801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ол, человек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D055F12-067E-4CBF-B7B6-DDBC5BB8A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694" y="4626327"/>
            <a:ext cx="2870786" cy="19076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D48BA6-B583-4F0F-BB12-E4C8D9090638}"/>
              </a:ext>
            </a:extLst>
          </p:cNvPr>
          <p:cNvSpPr txBox="1"/>
          <p:nvPr/>
        </p:nvSpPr>
        <p:spPr>
          <a:xfrm>
            <a:off x="4758368" y="1324018"/>
            <a:ext cx="4385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2020 г.: более 500 участников.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31677A3-4B23-4253-A830-5B01D60F8F3B}"/>
              </a:ext>
            </a:extLst>
          </p:cNvPr>
          <p:cNvSpPr/>
          <p:nvPr/>
        </p:nvSpPr>
        <p:spPr>
          <a:xfrm>
            <a:off x="323528" y="1268760"/>
            <a:ext cx="3961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Московский международный салон образования (с 2017 года)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8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Профильные морские смены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23520" y="299695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«Море – вектор будущего»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23 июня – 14 июля 2019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8507" y="2276872"/>
            <a:ext cx="4921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«Море – романтика – профессия»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 июля – 04 августа 2018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07 августа – 28 августа 2019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23520" y="220486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«Океан моей мечты»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23 июня – 14 июля 2018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" descr="C:\Users\ЗенкинМА\Downloads\Для отчета об итогах 2 лет работы МФРЦ ДОД\Материалы для типографии 19.11\Артек-Орлёнок\IMG_9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996444" cy="2664296"/>
          </a:xfrm>
          <a:prstGeom prst="rect">
            <a:avLst/>
          </a:prstGeom>
          <a:noFill/>
        </p:spPr>
      </p:pic>
      <p:pic>
        <p:nvPicPr>
          <p:cNvPr id="21" name="Picture 2" descr="https://www.school1naryanmar.ru/images/2018/novosti_glav/orle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602399"/>
            <a:ext cx="1728192" cy="633613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28642" t="15746" r="59740" b="78528"/>
          <a:stretch>
            <a:fillRect/>
          </a:stretch>
        </p:blipFill>
        <p:spPr bwMode="auto">
          <a:xfrm>
            <a:off x="1259632" y="1628800"/>
            <a:ext cx="207794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ЗенкинМА\Downloads\Для отчета об итогах 2 лет работы МФРЦ ДОД\Материалы для типографии 19.11\Артек-Орлёнок\IMG_25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4608512" cy="3072341"/>
          </a:xfrm>
          <a:prstGeom prst="rect">
            <a:avLst/>
          </a:prstGeom>
          <a:noFill/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8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Морская практика и походы «Паруса памяти»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4" name="Picture 6" descr="C:\Users\ЗенкинМА\Downloads\Для отчета об итогах 2 лет работы МФРЦ ДОД\Материалы для типографии\Паруса Памяти\20191006143742_IMG_0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536504" cy="3024336"/>
          </a:xfrm>
          <a:prstGeom prst="rect">
            <a:avLst/>
          </a:prstGeom>
          <a:noFill/>
        </p:spPr>
      </p:pic>
      <p:pic>
        <p:nvPicPr>
          <p:cNvPr id="16" name="Picture 3" descr="C:\Users\ЗенкинМА\Downloads\Для отчета об итогах 2 лет работы МФРЦ ДОД\Материалы для типографии\Регаты, соревнования\RC9HOj988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270" y="3762056"/>
            <a:ext cx="4645730" cy="3095944"/>
          </a:xfrm>
          <a:prstGeom prst="rect">
            <a:avLst/>
          </a:prstGeom>
          <a:noFill/>
        </p:spPr>
      </p:pic>
      <p:pic>
        <p:nvPicPr>
          <p:cNvPr id="17" name="Picture 5" descr="C:\Users\ЗенкинМА\Downloads\Для отчета об итогах 2 лет работы МФРЦ ДОД\Материалы для типографии\Регаты, соревнования\AP__4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1"/>
            <a:ext cx="3960440" cy="2640293"/>
          </a:xfrm>
          <a:prstGeom prst="rect">
            <a:avLst/>
          </a:prstGeom>
          <a:noFill/>
        </p:spPr>
      </p:pic>
      <p:pic>
        <p:nvPicPr>
          <p:cNvPr id="27652" name="Picture 4" descr="C:\Users\zaytseveo\Рабочая папка\МФРЦ ДОД\Заседание проектного комитета ПРФ\фото\ЮНФЛОТ ГУМРФ.bm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5352"/>
          <a:stretch>
            <a:fillRect/>
          </a:stretch>
        </p:blipFill>
        <p:spPr bwMode="auto">
          <a:xfrm>
            <a:off x="179512" y="1484784"/>
            <a:ext cx="3816424" cy="2730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84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669360"/>
            <a:ext cx="8676456" cy="993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20688" y="1341438"/>
            <a:ext cx="87233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300" b="1">
              <a:solidFill>
                <a:srgbClr val="1B569D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64096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Перспективы межведомственного взаимодействия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1CB15FC-5160-4B48-99A5-FA19D80F38C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88840"/>
            <a:ext cx="4318055" cy="288010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1556792"/>
            <a:ext cx="424847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Создание межведомственного координационного совета из представителей Министерства просвещения Российской Федерации, </a:t>
            </a:r>
            <a:r>
              <a:rPr lang="ru-RU" sz="1600" dirty="0" err="1" smtClean="0"/>
              <a:t>Росморречфлота</a:t>
            </a:r>
            <a:r>
              <a:rPr lang="ru-RU" sz="1600" dirty="0" smtClean="0"/>
              <a:t>, ВМФ, </a:t>
            </a:r>
            <a:r>
              <a:rPr lang="ru-RU" sz="1600" dirty="0" err="1" smtClean="0"/>
              <a:t>Росрыболовства</a:t>
            </a:r>
            <a:r>
              <a:rPr lang="ru-RU" sz="1600" dirty="0" smtClean="0"/>
              <a:t>, представителей отраслевого бизнеса и судостроительной отрасли (АО «ОСК» и др.). 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r>
              <a:rPr lang="ru-RU" sz="1600" dirty="0" smtClean="0"/>
              <a:t> - Расширение сети региональных представительств МФРЦ ДОД за счет вузов – участников партнерской сети, отраслевых вузов ВМФ и </a:t>
            </a:r>
            <a:r>
              <a:rPr lang="ru-RU" sz="1600" dirty="0" err="1" smtClean="0"/>
              <a:t>Росрыболовства</a:t>
            </a:r>
            <a:r>
              <a:rPr lang="ru-RU" sz="1600" dirty="0" smtClean="0"/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576" y="116632"/>
          <a:ext cx="4798909" cy="432048"/>
        </p:xfrm>
        <a:graphic>
          <a:graphicData uri="http://schemas.openxmlformats.org/drawingml/2006/table">
            <a:tbl>
              <a:tblPr/>
              <a:tblGrid>
                <a:gridCol w="208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F243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F243E"/>
                          </a:solidFill>
                          <a:latin typeface="Arial"/>
                          <a:ea typeface="Calibri"/>
                          <a:cs typeface="Times New Roman"/>
                        </a:rPr>
                        <a:t>ФГБОУ ВО «ГУМРФ имени адмирала С.О. Макарова»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2" descr="W:\Пресс-ГУМРФ\Бренд-бук Макаровка\Логотип ГУМРФ правильный + вектор\Логотип ГУМР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576064" cy="55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84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430</Words>
  <Application>Microsoft Office PowerPoint</Application>
  <PresentationFormat>Экран (4:3)</PresentationFormat>
  <Paragraphs>90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 создании и перспективах развития единой системы профориентационной работы, дополнительного образования детей и патриотического воспитания в сфере водного транспорта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2013-02-27T05:23:12Z</dcterms:created>
  <dcterms:modified xsi:type="dcterms:W3CDTF">2021-05-20T09:19:19Z</dcterms:modified>
</cp:coreProperties>
</file>