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79" r:id="rId2"/>
    <p:sldId id="409" r:id="rId3"/>
    <p:sldId id="410" r:id="rId4"/>
    <p:sldId id="381" r:id="rId5"/>
    <p:sldId id="272" r:id="rId6"/>
    <p:sldId id="386" r:id="rId7"/>
    <p:sldId id="382" r:id="rId8"/>
    <p:sldId id="411" r:id="rId9"/>
    <p:sldId id="384" r:id="rId10"/>
    <p:sldId id="389" r:id="rId11"/>
    <p:sldId id="394" r:id="rId12"/>
    <p:sldId id="398" r:id="rId13"/>
    <p:sldId id="399" r:id="rId14"/>
    <p:sldId id="400" r:id="rId15"/>
    <p:sldId id="401" r:id="rId16"/>
    <p:sldId id="403" r:id="rId17"/>
    <p:sldId id="404" r:id="rId18"/>
    <p:sldId id="405" r:id="rId19"/>
    <p:sldId id="406" r:id="rId20"/>
    <p:sldId id="407" r:id="rId21"/>
    <p:sldId id="408" r:id="rId22"/>
    <p:sldId id="38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4305CF1-7F01-4592-AB3E-B3660C4F37EA}">
          <p14:sldIdLst>
            <p14:sldId id="379"/>
            <p14:sldId id="409"/>
            <p14:sldId id="410"/>
            <p14:sldId id="381"/>
            <p14:sldId id="272"/>
            <p14:sldId id="386"/>
            <p14:sldId id="382"/>
            <p14:sldId id="411"/>
            <p14:sldId id="384"/>
            <p14:sldId id="389"/>
            <p14:sldId id="394"/>
            <p14:sldId id="398"/>
            <p14:sldId id="399"/>
            <p14:sldId id="400"/>
            <p14:sldId id="401"/>
            <p14:sldId id="403"/>
            <p14:sldId id="404"/>
            <p14:sldId id="405"/>
            <p14:sldId id="406"/>
            <p14:sldId id="407"/>
            <p14:sldId id="408"/>
            <p14:sldId id="388"/>
          </p14:sldIdLst>
        </p14:section>
        <p14:section name="Раздел без заголовка" id="{A46BF44F-98BD-4945-93BC-C4E3D539B82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72" autoAdjust="0"/>
  </p:normalViewPr>
  <p:slideViewPr>
    <p:cSldViewPr>
      <p:cViewPr>
        <p:scale>
          <a:sx n="90" d="100"/>
          <a:sy n="90" d="100"/>
        </p:scale>
        <p:origin x="-100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49DBF-F882-45A8-BFF3-AE14E044392F}" type="datetimeFigureOut">
              <a:rPr lang="ru-RU" smtClean="0"/>
              <a:pPr/>
              <a:t>28.03.2019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83557-FC9B-41EF-80D8-D33D28CB66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749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C4AC7-396A-4F1C-8EF1-B510B628ACD7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09103-C16D-4B5E-BAD5-835758FDAA9B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5383D-AA07-4C23-802B-9D509BB57D91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CB4D48-E1EB-48D7-A8D1-2987F29DF0A5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30EF8-D3E8-4E24-8B14-7C24C96FA3D6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83557-FC9B-41EF-80D8-D33D28CB663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91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A257FB-BAF2-4B79-95CE-33B22F50143C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27365-6CF4-45D0-9F6D-E8003401AB7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1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B0D78-9D37-49D4-A3DD-F5568CD79A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7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5885E-3FA5-4985-9C46-24C9F2DF5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54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3506EF-BE3D-4C64-A33B-8BD7865D04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99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7E25BC4-F4D8-478E-893E-5D622024073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26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843B7-685A-4E14-9931-9916AD2676F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35534-C0A8-4BCB-8C01-ACDE9543E7F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F678-95DB-4E63-862D-DF9CC6B608A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8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12D5B-9058-4A22-9805-B45AE0E0983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9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7F921-9654-4429-9D9A-939BC3D1E5E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3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1AF22-1162-430B-9659-4042E7681FD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2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A5892-BA35-49C4-835A-6A76F143160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1C0DB-E4FC-4EBC-BA8F-9C50409456A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6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AB9083-5BF1-412D-A983-ED58F28E9A3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8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143108" y="214290"/>
            <a:ext cx="7000892" cy="2714644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6"/>
                </a:solidFill>
              </a:rPr>
              <a:t>«Опыт работы Регионального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6"/>
                </a:solidFill>
              </a:rPr>
              <a:t>морского ресурсного центра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6"/>
                </a:solidFill>
              </a:rPr>
              <a:t>Санкт-Петербургского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6"/>
                </a:solidFill>
              </a:rPr>
              <a:t>Морского технического колледжа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6"/>
                </a:solidFill>
              </a:rPr>
              <a:t>имени адмирала Д.Н. Сенявина»</a:t>
            </a:r>
            <a:endParaRPr lang="ru-RU" sz="2800" b="1" i="1" dirty="0">
              <a:solidFill>
                <a:schemeClr val="accent6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3286124"/>
            <a:ext cx="8329642" cy="2844801"/>
          </a:xfrm>
        </p:spPr>
        <p:txBody>
          <a:bodyPr/>
          <a:lstStyle/>
          <a:p>
            <a:pPr marL="0" indent="-457200" eaLnBrk="1" hangingPunct="1">
              <a:buFont typeface="Wingdings" pitchFamily="2" charset="2"/>
              <a:buNone/>
              <a:defRPr/>
            </a:pPr>
            <a:r>
              <a:rPr lang="ru-RU" sz="2000" b="1" i="1" dirty="0" smtClean="0"/>
              <a:t>  </a:t>
            </a:r>
            <a:r>
              <a:rPr lang="ru-RU" sz="2400" b="1" i="1" dirty="0" smtClean="0"/>
              <a:t>Заведующий Ресурсным центром      </a:t>
            </a:r>
            <a:endParaRPr lang="en-US" sz="2400" b="1" i="1" dirty="0" smtClean="0"/>
          </a:p>
          <a:p>
            <a:pPr marL="0" indent="-457200" eaLnBrk="1" hangingPunct="1">
              <a:buFont typeface="Wingdings" pitchFamily="2" charset="2"/>
              <a:buNone/>
              <a:defRPr/>
            </a:pPr>
            <a:r>
              <a:rPr lang="en-US" b="1" i="1" dirty="0" smtClean="0"/>
              <a:t>                 </a:t>
            </a:r>
            <a:r>
              <a:rPr lang="ru-RU" b="1" i="1" dirty="0" smtClean="0"/>
              <a:t>Нейбург </a:t>
            </a:r>
            <a:r>
              <a:rPr lang="en-US" b="1" i="1" dirty="0" smtClean="0"/>
              <a:t> </a:t>
            </a:r>
            <a:r>
              <a:rPr lang="ru-RU" b="1" i="1" dirty="0" smtClean="0"/>
              <a:t>Алексей </a:t>
            </a:r>
            <a:r>
              <a:rPr lang="en-US" b="1" i="1" dirty="0" smtClean="0"/>
              <a:t> </a:t>
            </a:r>
            <a:r>
              <a:rPr lang="ru-RU" b="1" i="1" dirty="0" smtClean="0"/>
              <a:t>Алексеевич</a:t>
            </a:r>
          </a:p>
          <a:p>
            <a:pPr marL="0" indent="-457200" eaLnBrk="1" hangingPunct="1">
              <a:buFont typeface="Wingdings" pitchFamily="2" charset="2"/>
              <a:buNone/>
              <a:defRPr/>
            </a:pPr>
            <a:endParaRPr lang="en-US" sz="2000" dirty="0" smtClean="0"/>
          </a:p>
          <a:p>
            <a:pPr marL="0" indent="-457200"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  </a:t>
            </a:r>
            <a:r>
              <a:rPr lang="ru-RU" sz="2000" b="1" dirty="0" smtClean="0"/>
              <a:t>Тел. (812)587470-83,</a:t>
            </a:r>
            <a:r>
              <a:rPr lang="en-US" sz="2000" b="1" dirty="0" smtClean="0"/>
              <a:t> </a:t>
            </a:r>
            <a:r>
              <a:rPr lang="ru-RU" sz="2000" b="1" dirty="0" smtClean="0"/>
              <a:t> факс (812)588-73-94, </a:t>
            </a:r>
            <a:r>
              <a:rPr lang="en-US" sz="2000" b="1" dirty="0" smtClean="0"/>
              <a:t>  </a:t>
            </a:r>
            <a:r>
              <a:rPr lang="ru-RU" sz="2000" b="1" dirty="0" smtClean="0"/>
              <a:t>моб.+7(921)304-63-43</a:t>
            </a:r>
          </a:p>
          <a:p>
            <a:pPr marL="0" indent="-457200" eaLnBrk="1" hangingPunct="1">
              <a:buFont typeface="Wingdings" pitchFamily="2" charset="2"/>
              <a:buNone/>
              <a:defRPr/>
            </a:pPr>
            <a:r>
              <a:rPr lang="en-US" sz="2000" b="1" dirty="0" smtClean="0"/>
              <a:t>  E-mail: mtcrc@spbmtc.com</a:t>
            </a:r>
            <a:r>
              <a:rPr lang="ru-RU" sz="2000" b="1" dirty="0" smtClean="0"/>
              <a:t>    </a:t>
            </a:r>
            <a:endParaRPr lang="ru-RU" sz="2000" b="1" i="1" dirty="0" smtClean="0"/>
          </a:p>
          <a:p>
            <a:pPr algn="just">
              <a:buNone/>
            </a:pP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000200" cy="185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Экскурсии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4" y="857232"/>
            <a:ext cx="5166061" cy="345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49660" y="3429000"/>
            <a:ext cx="4665739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286248" y="3214686"/>
          <a:ext cx="4619630" cy="3464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Image" r:id="rId4" imgW="10158730" imgH="7619048" progId="">
                  <p:embed/>
                </p:oleObj>
              </mc:Choice>
              <mc:Fallback>
                <p:oleObj name="Image" r:id="rId4" imgW="10158730" imgH="761904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3214686"/>
                        <a:ext cx="4619630" cy="34647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3929058" y="357166"/>
          <a:ext cx="4371579" cy="292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Image" r:id="rId6" imgW="10158730" imgH="6806349" progId="">
                  <p:embed/>
                </p:oleObj>
              </mc:Choice>
              <mc:Fallback>
                <p:oleObj name="Image" r:id="rId6" imgW="10158730" imgH="680634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58" y="357166"/>
                        <a:ext cx="4371579" cy="292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5"/>
          <p:cNvGraphicFramePr>
            <a:graphicFrameLocks noChangeAspect="1"/>
          </p:cNvGraphicFramePr>
          <p:nvPr/>
        </p:nvGraphicFramePr>
        <p:xfrm>
          <a:off x="142844" y="2214554"/>
          <a:ext cx="4714876" cy="315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Image" r:id="rId8" imgW="10158730" imgH="6806349" progId="">
                  <p:embed/>
                </p:oleObj>
              </mc:Choice>
              <mc:Fallback>
                <p:oleObj name="Image" r:id="rId8" imgW="10158730" imgH="680634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214554"/>
                        <a:ext cx="4714876" cy="3158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Использование базы колледжа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Шлюпочная регата</a:t>
            </a:r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4143372" y="785794"/>
          <a:ext cx="4810132" cy="321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Image" r:id="rId4" imgW="10158730" imgH="6793651" progId="">
                  <p:embed/>
                </p:oleObj>
              </mc:Choice>
              <mc:Fallback>
                <p:oleObj name="Image" r:id="rId4" imgW="10158730" imgH="679365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2" y="785794"/>
                        <a:ext cx="4810132" cy="3216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0" y="1142984"/>
          <a:ext cx="6113075" cy="409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Image" r:id="rId6" imgW="10158730" imgH="6806349" progId="">
                  <p:embed/>
                </p:oleObj>
              </mc:Choice>
              <mc:Fallback>
                <p:oleObj name="Image" r:id="rId6" imgW="10158730" imgH="680634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2984"/>
                        <a:ext cx="6113075" cy="4095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D:\Мои документы\РЦ\шлюпочная регата\2016\фото\npxEXyW5W6w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43438" y="3857628"/>
            <a:ext cx="4195762" cy="279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3" name="Object 4"/>
          <p:cNvGraphicFramePr>
            <a:graphicFrameLocks noChangeAspect="1"/>
          </p:cNvGraphicFramePr>
          <p:nvPr/>
        </p:nvGraphicFramePr>
        <p:xfrm>
          <a:off x="285720" y="3857628"/>
          <a:ext cx="4095752" cy="2739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Image" r:id="rId9" imgW="10158730" imgH="6793651" progId="">
                  <p:embed/>
                </p:oleObj>
              </mc:Choice>
              <mc:Fallback>
                <p:oleObj name="Image" r:id="rId9" imgW="10158730" imgH="6793651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3857628"/>
                        <a:ext cx="4095752" cy="2739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Парусное учебное судно</a:t>
            </a:r>
            <a:br>
              <a:rPr lang="ru-RU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«ЮНЫЙ БАЛТИЕЦ»</a:t>
            </a:r>
          </a:p>
        </p:txBody>
      </p:sp>
      <p:pic>
        <p:nvPicPr>
          <p:cNvPr id="34819" name="Picture 7" descr="C:\Users\рты\Desktop\изображения\vSzHthkCKF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1371600"/>
            <a:ext cx="4114800" cy="5486400"/>
          </a:xfrm>
          <a:noFill/>
        </p:spPr>
      </p:pic>
      <p:pic>
        <p:nvPicPr>
          <p:cNvPr id="34820" name="Picture 11" descr="Cудно «Юный Балтиец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371600"/>
            <a:ext cx="34782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3" descr="Cудно «Юный Балтиец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33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1"/>
            <a:ext cx="7706296" cy="5776930"/>
          </a:xfrm>
        </p:spPr>
      </p:pic>
      <p:pic>
        <p:nvPicPr>
          <p:cNvPr id="3" name="Picture 2" descr="E:\ФОТОГРАФИИ ДЛЯ КРУГЛОГО СТОЛА\34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865023"/>
            <a:ext cx="3048018" cy="385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1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33б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338"/>
            <a:ext cx="8686800" cy="6513512"/>
          </a:xfrm>
        </p:spPr>
      </p:pic>
    </p:spTree>
    <p:extLst>
      <p:ext uri="{BB962C8B-B14F-4D97-AF65-F5344CB8AC3E}">
        <p14:creationId xmlns:p14="http://schemas.microsoft.com/office/powerpoint/2010/main" val="286071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7" descr="34д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52400"/>
            <a:ext cx="8686800" cy="6513513"/>
          </a:xfrm>
        </p:spPr>
      </p:pic>
    </p:spTree>
    <p:extLst>
      <p:ext uri="{BB962C8B-B14F-4D97-AF65-F5344CB8AC3E}">
        <p14:creationId xmlns:p14="http://schemas.microsoft.com/office/powerpoint/2010/main" val="11385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Z:\Обмен\РЕСУРСНЫЙ ЦЕНТР\Слёт\Итоги Слёта 22.09.2016\фото слёт\DSC_649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00232" y="3357562"/>
            <a:ext cx="4857784" cy="3252245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76867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Слёт юных моряков</a:t>
            </a:r>
          </a:p>
        </p:txBody>
      </p:sp>
      <p:pic>
        <p:nvPicPr>
          <p:cNvPr id="46082" name="Picture 2" descr="Z:\Обмен\РЕСУРСНЫЙ ЦЕНТР\Слёт\Итоги Слёта 22.09.2016\фото слёт\DSC_648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928670"/>
            <a:ext cx="4857784" cy="3116616"/>
          </a:xfrm>
          <a:prstGeom prst="rect">
            <a:avLst/>
          </a:prstGeom>
          <a:noFill/>
        </p:spPr>
      </p:pic>
      <p:pic>
        <p:nvPicPr>
          <p:cNvPr id="46083" name="Picture 3" descr="Z:\Обмен\РЕСУРСНЫЙ ЦЕНТР\Слёт\Итоги Слёта 22.09.2016\фото слёт\DSC_649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14942" y="1214422"/>
            <a:ext cx="368967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76867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Слёт юных моряков</a:t>
            </a:r>
          </a:p>
        </p:txBody>
      </p:sp>
      <p:pic>
        <p:nvPicPr>
          <p:cNvPr id="47106" name="Picture 2" descr="Z:\Обмен\РЕСУРСНЫЙ ЦЕНТР\Слёт\Итоги Слёта 22.09.2016\фото слёт\DSC_62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28670"/>
            <a:ext cx="4957305" cy="3286124"/>
          </a:xfrm>
          <a:prstGeom prst="rect">
            <a:avLst/>
          </a:prstGeom>
          <a:noFill/>
        </p:spPr>
      </p:pic>
      <p:pic>
        <p:nvPicPr>
          <p:cNvPr id="47108" name="Picture 4" descr="Z:\Обмен\РЕСУРСНЫЙ ЦЕНТР\Слёт\Итоги Слёта 22.09.2016\фото слёт\DSC_641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27906" y="1176503"/>
            <a:ext cx="4616094" cy="3143248"/>
          </a:xfrm>
          <a:prstGeom prst="rect">
            <a:avLst/>
          </a:prstGeom>
          <a:noFill/>
        </p:spPr>
      </p:pic>
      <p:pic>
        <p:nvPicPr>
          <p:cNvPr id="47107" name="Picture 3" descr="Z:\Обмен\РЕСУРСНЫЙ ЦЕНТР\Слёт\Итоги Слёта 22.09.2016\фото слёт\DSC_626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000232" y="3827180"/>
            <a:ext cx="4714876" cy="3030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142852"/>
            <a:ext cx="76867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Слёт юных моряков</a:t>
            </a:r>
          </a:p>
        </p:txBody>
      </p:sp>
      <p:pic>
        <p:nvPicPr>
          <p:cNvPr id="3" name="Picture 5" descr="Z:\Обмен\РЕСУРСНЫЙ ЦЕНТР\Слёт\Итоги Слёта 22.09.2016\фото слёт\DSC_661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359388">
            <a:off x="106951" y="950408"/>
            <a:ext cx="4820663" cy="3227393"/>
          </a:xfrm>
          <a:prstGeom prst="rect">
            <a:avLst/>
          </a:prstGeom>
          <a:noFill/>
        </p:spPr>
      </p:pic>
      <p:pic>
        <p:nvPicPr>
          <p:cNvPr id="48131" name="Picture 3" descr="Z:\Обмен\РЕСУРСНЫЙ ЦЕНТР\Слёт\Итоги Слёта 22.09.2016\фото слёт\DSC_685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325899">
            <a:off x="4767177" y="981705"/>
            <a:ext cx="4263001" cy="2607125"/>
          </a:xfrm>
          <a:prstGeom prst="rect">
            <a:avLst/>
          </a:prstGeom>
          <a:noFill/>
        </p:spPr>
      </p:pic>
      <p:pic>
        <p:nvPicPr>
          <p:cNvPr id="48130" name="Picture 2" descr="Z:\Обмен\РЕСУРСНЫЙ ЦЕНТР\Слёт\Итоги Слёта 22.09.2016\фото слёт\DSC_661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4389799"/>
            <a:ext cx="6000792" cy="2468201"/>
          </a:xfrm>
          <a:prstGeom prst="rect">
            <a:avLst/>
          </a:prstGeom>
          <a:noFill/>
        </p:spPr>
      </p:pic>
      <p:pic>
        <p:nvPicPr>
          <p:cNvPr id="48132" name="Picture 4" descr="Z:\Обмен\РЕСУРСНЫЙ ЦЕНТР\Слёт\Итоги Слёта 22.09.2016\фото слёт\DSC_688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143504" y="3648999"/>
            <a:ext cx="4000496" cy="2678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642918"/>
            <a:ext cx="8643998" cy="5286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chemeClr val="accent2"/>
                </a:solidFill>
              </a:rPr>
              <a:t>                      </a:t>
            </a:r>
            <a:r>
              <a:rPr lang="ru-RU" sz="2800" b="1" i="1" dirty="0" smtClean="0">
                <a:solidFill>
                  <a:schemeClr val="accent2"/>
                </a:solidFill>
              </a:rPr>
              <a:t>Основная задача деятельности     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2"/>
                </a:solidFill>
              </a:rPr>
              <a:t>                Регионального морского ресурсного    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i="1" dirty="0" smtClean="0">
                <a:solidFill>
                  <a:schemeClr val="accent2"/>
                </a:solidFill>
              </a:rPr>
              <a:t>                                    центра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1400" dirty="0" smtClean="0"/>
          </a:p>
          <a:p>
            <a:pPr algn="just">
              <a:buNone/>
            </a:pPr>
            <a:r>
              <a:rPr lang="ru-RU" sz="2800" b="1" i="1" dirty="0" smtClean="0"/>
              <a:t>    - Обеспечение системной </a:t>
            </a:r>
            <a:r>
              <a:rPr lang="ru-RU" sz="2800" b="1" i="1" dirty="0"/>
              <a:t>работы в молодёжной среде </a:t>
            </a:r>
            <a:r>
              <a:rPr lang="ru-RU" sz="2800" b="1" i="1" dirty="0" smtClean="0"/>
              <a:t>по патриотическому воспитанию на морских традициях и   формированию  мотивации  к  осознанному   выбору профессии в морской сфере  деятельности.</a:t>
            </a:r>
          </a:p>
          <a:p>
            <a:endParaRPr lang="ru-RU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357290" cy="1357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57224" y="214290"/>
            <a:ext cx="76867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Слёт юных моряков</a:t>
            </a:r>
          </a:p>
        </p:txBody>
      </p:sp>
      <p:pic>
        <p:nvPicPr>
          <p:cNvPr id="49154" name="Picture 2" descr="Z:\Обмен\РЕСУРСНЫЙ ЦЕНТР\Слёт\Итоги Слёта 22.09.2016\фото слёт\DSC_673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1000107"/>
            <a:ext cx="3714776" cy="5548653"/>
          </a:xfrm>
          <a:prstGeom prst="rect">
            <a:avLst/>
          </a:prstGeom>
          <a:noFill/>
        </p:spPr>
      </p:pic>
      <p:pic>
        <p:nvPicPr>
          <p:cNvPr id="49155" name="Picture 3" descr="Z:\Обмен\РЕСУРСНЫЙ ЦЕНТР\Слёт\Итоги Слёта 22.09.2016\фото слёт\DSC_676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6248" y="3857628"/>
            <a:ext cx="4496392" cy="2831062"/>
          </a:xfrm>
          <a:prstGeom prst="rect">
            <a:avLst/>
          </a:prstGeom>
          <a:noFill/>
        </p:spPr>
      </p:pic>
      <p:pic>
        <p:nvPicPr>
          <p:cNvPr id="49156" name="Picture 4" descr="Z:\Обмен\РЕСУРСНЫЙ ЦЕНТР\Слёт\Итоги Слёта 22.09.2016\фото слёт\DSC_679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48" y="765114"/>
            <a:ext cx="4483431" cy="294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85786" y="214290"/>
            <a:ext cx="7686700" cy="72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Слёт юных моряков</a:t>
            </a:r>
          </a:p>
        </p:txBody>
      </p:sp>
      <p:pic>
        <p:nvPicPr>
          <p:cNvPr id="50178" name="Picture 2" descr="Z:\Обмен\РЕСУРСНЫЙ ЦЕНТР\Слёт\Итоги Слёта 22.09.2016\фото слёт\DSC_6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4301349" cy="2879717"/>
          </a:xfrm>
          <a:prstGeom prst="rect">
            <a:avLst/>
          </a:prstGeom>
          <a:noFill/>
        </p:spPr>
      </p:pic>
      <p:pic>
        <p:nvPicPr>
          <p:cNvPr id="50179" name="Picture 3" descr="Z:\Обмен\РЕСУРСНЫЙ ЦЕНТР\Слёт\Итоги Слёта 22.09.2016\фото слёт\DSC_6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4266242" cy="2906184"/>
          </a:xfrm>
          <a:prstGeom prst="rect">
            <a:avLst/>
          </a:prstGeom>
          <a:noFill/>
        </p:spPr>
      </p:pic>
      <p:pic>
        <p:nvPicPr>
          <p:cNvPr id="50180" name="Picture 4" descr="Z:\Обмен\РЕСУРСНЫЙ ЦЕНТР\Слёт\Итоги Слёта 22.09.2016\фото слёт\DSC_6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785794"/>
            <a:ext cx="4149100" cy="5808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ru-RU" sz="2000" b="1" i="1" dirty="0" smtClean="0">
                <a:solidFill>
                  <a:srgbClr val="0000FF"/>
                </a:solidFill>
              </a:rPr>
              <a:t>Совершенствование деятельности</a:t>
            </a:r>
            <a:br>
              <a:rPr lang="ru-RU" sz="2000" b="1" i="1" dirty="0" smtClean="0">
                <a:solidFill>
                  <a:srgbClr val="0000FF"/>
                </a:solidFill>
              </a:rPr>
            </a:br>
            <a:r>
              <a:rPr lang="ru-RU" sz="2000" b="1" i="1" dirty="0" smtClean="0">
                <a:solidFill>
                  <a:srgbClr val="0000FF"/>
                </a:solidFill>
              </a:rPr>
              <a:t> детских </a:t>
            </a:r>
            <a:r>
              <a:rPr lang="ru-RU" sz="2000" b="1" i="1" dirty="0">
                <a:solidFill>
                  <a:srgbClr val="0000FF"/>
                </a:solidFill>
              </a:rPr>
              <a:t>морских центров - Клубов юных </a:t>
            </a:r>
            <a:r>
              <a:rPr lang="ru-RU" sz="2000" b="1" i="1" dirty="0" smtClean="0">
                <a:solidFill>
                  <a:srgbClr val="0000FF"/>
                </a:solidFill>
              </a:rPr>
              <a:t>моряков</a:t>
            </a:r>
            <a:endParaRPr lang="ru-RU" sz="2000" b="1" i="1" dirty="0">
              <a:solidFill>
                <a:srgbClr val="0070C0"/>
              </a:solidFill>
              <a:ea typeface="MS Mincho" pitchFamily="49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424936" cy="5385048"/>
          </a:xfrm>
        </p:spPr>
        <p:txBody>
          <a:bodyPr/>
          <a:lstStyle/>
          <a:p>
            <a:pPr marL="457200" indent="-457200" algn="just" eaLnBrk="1" hangingPunct="1">
              <a:buFont typeface="Symbol" pitchFamily="18" charset="2"/>
              <a:buNone/>
              <a:defRPr/>
            </a:pPr>
            <a:endParaRPr lang="ru-RU" sz="800" dirty="0">
              <a:latin typeface="Arial Unicode MS" pitchFamily="34" charset="-128"/>
              <a:ea typeface="Times New Roman" pitchFamily="18" charset="0"/>
              <a:cs typeface="Arial" charset="0"/>
            </a:endParaRPr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r>
              <a:rPr lang="ru-RU" sz="1800" dirty="0"/>
              <a:t>Разработка и внедрение </a:t>
            </a:r>
            <a:r>
              <a:rPr lang="ru-RU" sz="1800" dirty="0">
                <a:solidFill>
                  <a:srgbClr val="C00000"/>
                </a:solidFill>
              </a:rPr>
              <a:t>единых </a:t>
            </a:r>
            <a:r>
              <a:rPr lang="ru-RU" sz="1800" dirty="0" smtClean="0">
                <a:solidFill>
                  <a:srgbClr val="C00000"/>
                </a:solidFill>
              </a:rPr>
              <a:t>типовых образовательных </a:t>
            </a:r>
            <a:r>
              <a:rPr lang="ru-RU" sz="1800" dirty="0">
                <a:solidFill>
                  <a:srgbClr val="C00000"/>
                </a:solidFill>
              </a:rPr>
              <a:t>программ </a:t>
            </a:r>
            <a:r>
              <a:rPr lang="ru-RU" sz="1800" dirty="0"/>
              <a:t>Детских морских центров - Клубов юных моряков по выбранным направлениям деятельности, </a:t>
            </a:r>
            <a:r>
              <a:rPr lang="ru-RU" sz="1800" dirty="0">
                <a:solidFill>
                  <a:srgbClr val="C00000"/>
                </a:solidFill>
              </a:rPr>
              <a:t>соответствующих начальным требованиям </a:t>
            </a:r>
            <a:r>
              <a:rPr lang="ru-RU" sz="1800" dirty="0" smtClean="0">
                <a:solidFill>
                  <a:srgbClr val="C00000"/>
                </a:solidFill>
              </a:rPr>
              <a:t> морского  профессионального  </a:t>
            </a:r>
            <a:r>
              <a:rPr lang="ru-RU" sz="1800" dirty="0">
                <a:solidFill>
                  <a:srgbClr val="C00000"/>
                </a:solidFill>
              </a:rPr>
              <a:t>образования.</a:t>
            </a:r>
          </a:p>
          <a:p>
            <a:pPr marL="457200" indent="-457200" algn="just" eaLnBrk="1" hangingPunct="1">
              <a:buFont typeface="Symbol" pitchFamily="18" charset="2"/>
              <a:buNone/>
              <a:defRPr/>
            </a:pPr>
            <a:endParaRPr lang="ru-RU" sz="800" dirty="0"/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r>
              <a:rPr lang="ru-RU" sz="1800" dirty="0"/>
              <a:t>Организация проведения </a:t>
            </a:r>
            <a:r>
              <a:rPr lang="ru-RU" sz="1800" dirty="0">
                <a:solidFill>
                  <a:srgbClr val="C00000"/>
                </a:solidFill>
              </a:rPr>
              <a:t>обязательных</a:t>
            </a:r>
            <a:r>
              <a:rPr lang="ru-RU" sz="1800" dirty="0"/>
              <a:t> для Детских морских центров - Клубов юных моряков ежегодных </a:t>
            </a:r>
            <a:r>
              <a:rPr lang="ru-RU" sz="1800" dirty="0">
                <a:solidFill>
                  <a:srgbClr val="C00000"/>
                </a:solidFill>
              </a:rPr>
              <a:t>Слётов юных моряков </a:t>
            </a:r>
            <a:r>
              <a:rPr lang="ru-RU" sz="1800" dirty="0"/>
              <a:t>как инструмента </a:t>
            </a:r>
            <a:r>
              <a:rPr lang="ru-RU" sz="1800" dirty="0" smtClean="0"/>
              <a:t> контроля  эффективности  их  </a:t>
            </a:r>
            <a:r>
              <a:rPr lang="ru-RU" sz="1800" dirty="0"/>
              <a:t>работы.</a:t>
            </a:r>
          </a:p>
          <a:p>
            <a:pPr marL="457200" indent="-457200" algn="just" eaLnBrk="1" hangingPunct="1">
              <a:buFont typeface="Symbol" pitchFamily="18" charset="2"/>
              <a:buNone/>
              <a:defRPr/>
            </a:pPr>
            <a:endParaRPr lang="ru-RU" sz="800" dirty="0"/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r>
              <a:rPr lang="ru-RU" sz="1800" dirty="0" smtClean="0"/>
              <a:t>Создание Флотилий </a:t>
            </a:r>
            <a:r>
              <a:rPr lang="ru-RU" sz="1800" dirty="0"/>
              <a:t>учебных судов для организации морской практики воспитанников Детских морских центров – Клубов юных моряков, учащихся морских классов.</a:t>
            </a:r>
          </a:p>
          <a:p>
            <a:pPr marL="457200" indent="-457200" algn="just" eaLnBrk="1" hangingPunct="1">
              <a:buFont typeface="Symbol" pitchFamily="18" charset="2"/>
              <a:buNone/>
              <a:defRPr/>
            </a:pPr>
            <a:endParaRPr lang="ru-RU" sz="800" dirty="0"/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r>
              <a:rPr lang="ru-RU" sz="1800" dirty="0">
                <a:cs typeface="Arial" charset="0"/>
              </a:rPr>
              <a:t>Организация </a:t>
            </a:r>
            <a:r>
              <a:rPr lang="ru-RU" sz="1800" dirty="0">
                <a:solidFill>
                  <a:srgbClr val="C00000"/>
                </a:solidFill>
                <a:cs typeface="Arial" charset="0"/>
              </a:rPr>
              <a:t>профессиональной подготовки</a:t>
            </a:r>
            <a:r>
              <a:rPr lang="ru-RU" sz="1800" dirty="0">
                <a:cs typeface="Arial" charset="0"/>
              </a:rPr>
              <a:t> преподавателей и </a:t>
            </a:r>
            <a:r>
              <a:rPr lang="ru-RU" sz="1800" dirty="0">
                <a:solidFill>
                  <a:srgbClr val="C00000"/>
                </a:solidFill>
                <a:cs typeface="Arial" charset="0"/>
              </a:rPr>
              <a:t>инструкторов Клубов юных моряков</a:t>
            </a:r>
            <a:r>
              <a:rPr lang="ru-RU" sz="1800" dirty="0" smtClean="0">
                <a:solidFill>
                  <a:srgbClr val="C00000"/>
                </a:solidFill>
                <a:cs typeface="Arial" charset="0"/>
              </a:rPr>
              <a:t>.</a:t>
            </a:r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endParaRPr lang="ru-RU" sz="1800" dirty="0">
              <a:solidFill>
                <a:srgbClr val="C00000"/>
              </a:solidFill>
              <a:cs typeface="Arial" charset="0"/>
            </a:endParaRPr>
          </a:p>
          <a:p>
            <a:pPr marL="457200" indent="-457200" algn="just" eaLnBrk="1" hangingPunct="1">
              <a:buFont typeface="Symbol" pitchFamily="18" charset="2"/>
              <a:buChar char=""/>
              <a:defRPr/>
            </a:pPr>
            <a:endParaRPr lang="ru-RU" sz="1800" dirty="0">
              <a:solidFill>
                <a:srgbClr val="C00000"/>
              </a:solidFill>
              <a:cs typeface="Arial" charset="0"/>
            </a:endParaRPr>
          </a:p>
          <a:p>
            <a:pPr marL="457200" indent="-457200">
              <a:lnSpc>
                <a:spcPct val="80000"/>
              </a:lnSpc>
              <a:buFont typeface="Wingdings" pitchFamily="2" charset="2"/>
              <a:buNone/>
            </a:pPr>
            <a:endParaRPr lang="ru-RU" sz="1800" b="1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465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42844" y="785794"/>
            <a:ext cx="8786874" cy="5143536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              </a:t>
            </a:r>
            <a:r>
              <a:rPr lang="ru-RU" b="1" i="1" dirty="0" smtClean="0">
                <a:solidFill>
                  <a:schemeClr val="accent2"/>
                </a:solidFill>
              </a:rPr>
              <a:t>Направления деятельности:</a:t>
            </a:r>
          </a:p>
          <a:p>
            <a:pPr>
              <a:buNone/>
            </a:pPr>
            <a:endParaRPr lang="ru-RU" sz="1800" b="1" i="1" dirty="0" smtClean="0">
              <a:solidFill>
                <a:schemeClr val="accent2"/>
              </a:solidFill>
            </a:endParaRPr>
          </a:p>
          <a:p>
            <a:endParaRPr lang="ru-RU" sz="1200" dirty="0" smtClean="0"/>
          </a:p>
          <a:p>
            <a:pPr algn="just"/>
            <a:r>
              <a:rPr lang="ru-RU" sz="2400" b="1" dirty="0"/>
              <a:t>О</a:t>
            </a:r>
            <a:r>
              <a:rPr lang="ru-RU" sz="2400" b="1" dirty="0" smtClean="0"/>
              <a:t>рганизация системной работы </a:t>
            </a:r>
            <a:r>
              <a:rPr lang="ru-RU" sz="2400" b="1" dirty="0"/>
              <a:t>в </a:t>
            </a:r>
            <a:r>
              <a:rPr lang="ru-RU" sz="2400" b="1" dirty="0" smtClean="0"/>
              <a:t>молодежной </a:t>
            </a:r>
            <a:r>
              <a:rPr lang="ru-RU" sz="2400" b="1" dirty="0"/>
              <a:t>среде </a:t>
            </a:r>
            <a:r>
              <a:rPr lang="ru-RU" sz="2400" b="1" dirty="0" smtClean="0"/>
              <a:t>по</a:t>
            </a:r>
            <a:r>
              <a:rPr lang="ru-RU" sz="2400" b="1" dirty="0"/>
              <a:t> </a:t>
            </a:r>
            <a:r>
              <a:rPr lang="ru-RU" sz="2400" b="1" dirty="0" smtClean="0"/>
              <a:t>широкой популяризации морской деятельности    и  воспитанию  на  морских  традициях.</a:t>
            </a:r>
          </a:p>
          <a:p>
            <a:pPr>
              <a:buFontTx/>
              <a:buChar char="-"/>
            </a:pPr>
            <a:endParaRPr lang="ru-RU" sz="2400" b="1" dirty="0" smtClean="0"/>
          </a:p>
          <a:p>
            <a:pPr algn="just">
              <a:spcBef>
                <a:spcPts val="0"/>
              </a:spcBef>
            </a:pPr>
            <a:r>
              <a:rPr lang="ru-RU" sz="2400" b="1" dirty="0" smtClean="0"/>
              <a:t> Организация  работы  в  системе  дополнительного  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b="1" dirty="0" smtClean="0"/>
              <a:t>     образования детей по направлению «морское дело»            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b="1" dirty="0" smtClean="0"/>
              <a:t>     для   формирования   мотивации   к   осознанному   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b="1" dirty="0" smtClean="0"/>
              <a:t>     выбору  профессий  в  морской   и  военно-морской 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2400" b="1" dirty="0" smtClean="0"/>
              <a:t>     сферах  деятельности.</a:t>
            </a:r>
          </a:p>
          <a:p>
            <a:endParaRPr lang="ru-RU" sz="2400" dirty="0" smtClean="0"/>
          </a:p>
          <a:p>
            <a:pPr>
              <a:buNone/>
            </a:pPr>
            <a:endParaRPr lang="ru-RU" sz="2800" b="1" i="1" dirty="0" smtClean="0"/>
          </a:p>
          <a:p>
            <a:endParaRPr lang="ru-RU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500166" cy="1357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42918"/>
            <a:ext cx="6419056" cy="1714512"/>
          </a:xfrm>
        </p:spPr>
        <p:txBody>
          <a:bodyPr/>
          <a:lstStyle/>
          <a:p>
            <a:r>
              <a:rPr lang="ru-RU" sz="2400" b="1" i="1" dirty="0">
                <a:solidFill>
                  <a:srgbClr val="0066FF"/>
                </a:solidFill>
              </a:rPr>
              <a:t> </a:t>
            </a:r>
            <a:r>
              <a:rPr lang="ru-RU" sz="2400" b="1" dirty="0" smtClean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>Открытый </a:t>
            </a:r>
            <a:r>
              <a:rPr lang="ru-RU" sz="2400" b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</a:br>
            <a:r>
              <a:rPr lang="ru-RU" sz="2400" b="1" dirty="0">
                <a:solidFill>
                  <a:schemeClr val="accent2"/>
                </a:solidFill>
                <a:ea typeface="Arial Unicode MS" pitchFamily="34" charset="-128"/>
                <a:cs typeface="Times New Roman" pitchFamily="18" charset="0"/>
              </a:rPr>
              <a:t>историко-патриотический</a:t>
            </a:r>
            <a:r>
              <a:rPr lang="ru-RU" sz="2400" b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> конкурс</a:t>
            </a:r>
            <a:r>
              <a:rPr lang="ru-RU" sz="2400" b="1" i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</a:br>
            <a:r>
              <a:rPr lang="ru-RU" sz="2400" b="1" i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>Морской венок славы: </a:t>
            </a:r>
            <a:r>
              <a:rPr lang="ru-RU" sz="2400" b="1" i="1" dirty="0">
                <a:solidFill>
                  <a:srgbClr val="333399"/>
                </a:solidFill>
                <a:ea typeface="Arial Unicode MS" pitchFamily="34" charset="-128"/>
                <a:cs typeface="Times New Roman" pitchFamily="18" charset="0"/>
              </a:rPr>
              <a:t>моряки на службе Отечеству».</a:t>
            </a:r>
            <a:r>
              <a:rPr lang="ru-RU" sz="2400" b="1" i="1" dirty="0">
                <a:solidFill>
                  <a:srgbClr val="0066FF"/>
                </a:solidFill>
              </a:rPr>
              <a:t/>
            </a:r>
            <a:br>
              <a:rPr lang="ru-RU" sz="2400" b="1" i="1" dirty="0">
                <a:solidFill>
                  <a:srgbClr val="0066FF"/>
                </a:solidFill>
              </a:rPr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23528" y="2643182"/>
            <a:ext cx="8568952" cy="3929090"/>
          </a:xfrm>
        </p:spPr>
        <p:txBody>
          <a:bodyPr/>
          <a:lstStyle/>
          <a:p>
            <a:pPr marL="457200" indent="-4572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u="sng" dirty="0">
                <a:solidFill>
                  <a:srgbClr val="000000"/>
                </a:solidFill>
                <a:cs typeface="Times New Roman" pitchFamily="18" charset="0"/>
              </a:rPr>
              <a:t>Цель проекта:</a:t>
            </a:r>
            <a:r>
              <a:rPr lang="ru-RU" sz="1400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sz="1400" dirty="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     </a:t>
            </a:r>
            <a:r>
              <a:rPr lang="ru-RU" sz="1400" b="1" dirty="0" smtClean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 </a:t>
            </a:r>
            <a:r>
              <a:rPr lang="ru-RU" sz="1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На основе примеров и героических страниц истории Отечества и российского флота содействовать формированию у молодежи чувства  патриотизма и национального самосознания  при  выборе вектора  самостоятельного личностного  развития.</a:t>
            </a:r>
            <a:endParaRPr lang="ru-RU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          </a:t>
            </a:r>
            <a:endParaRPr lang="ru-RU" sz="1400" b="1" u="sng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u="sng" dirty="0">
                <a:solidFill>
                  <a:srgbClr val="000000"/>
                </a:solidFill>
                <a:cs typeface="Times New Roman" pitchFamily="18" charset="0"/>
              </a:rPr>
              <a:t>Задачи проекта:</a:t>
            </a:r>
            <a:r>
              <a:rPr lang="ru-RU" sz="1400" u="sng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endParaRPr lang="ru-RU" sz="1400" u="sng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sz="700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Привлечение российской молодежи к активному участию в мероприятиях, связанных с героическими страницами истории нашей страны.</a:t>
            </a:r>
          </a:p>
          <a:p>
            <a:pPr marL="457200" indent="-4572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AutoNum type="arabicPeriod"/>
            </a:pPr>
            <a:endParaRPr lang="ru-RU" sz="7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Отработка методологии передачи ветеранами исторической памяти подрастающему поколению.</a:t>
            </a:r>
          </a:p>
          <a:p>
            <a:pPr marL="457200" indent="-4572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AutoNum type="arabicPeriod"/>
            </a:pPr>
            <a:endParaRPr lang="ru-RU" sz="7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Развитие системы популяризации морской деятельности и воспитания молодежи на основе морских традиций.</a:t>
            </a:r>
          </a:p>
          <a:p>
            <a:pPr marL="457200" indent="-457200" algn="just">
              <a:lnSpc>
                <a:spcPct val="80000"/>
              </a:lnSpc>
              <a:spcBef>
                <a:spcPts val="0"/>
              </a:spcBef>
              <a:buFont typeface="Wingdings" pitchFamily="2" charset="2"/>
              <a:buAutoNum type="arabicPeriod"/>
            </a:pPr>
            <a:endParaRPr lang="ru-RU" sz="7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Формирование у школьников мотивации к осознанному выбору профессии в морской сфере деятельности.</a:t>
            </a:r>
            <a:r>
              <a:rPr lang="ru-RU" sz="1400" b="1" u="sng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</a:t>
            </a:r>
            <a:endParaRPr lang="ru-RU" dirty="0"/>
          </a:p>
        </p:txBody>
      </p:sp>
      <p:pic>
        <p:nvPicPr>
          <p:cNvPr id="6" name="Picture 2" descr="Z:\Обмен\Нейбург А.А\МВС\знак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8027" cy="20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467600" cy="792088"/>
          </a:xfrm>
        </p:spPr>
        <p:txBody>
          <a:bodyPr/>
          <a:lstStyle/>
          <a:p>
            <a:pPr eaLnBrk="1" hangingPunct="1"/>
            <a:r>
              <a:rPr lang="ru-RU" altLang="ru-RU" sz="2000" b="1" i="1" dirty="0" smtClean="0">
                <a:solidFill>
                  <a:srgbClr val="333399"/>
                </a:solidFill>
                <a:cs typeface="Times New Roman" pitchFamily="18" charset="0"/>
              </a:rPr>
              <a:t>Алгоритм  реализации  проекта </a:t>
            </a:r>
            <a:br>
              <a:rPr lang="ru-RU" altLang="ru-RU" sz="2000" b="1" i="1" dirty="0" smtClean="0">
                <a:solidFill>
                  <a:srgbClr val="333399"/>
                </a:solidFill>
                <a:cs typeface="Times New Roman" pitchFamily="18" charset="0"/>
              </a:rPr>
            </a:br>
            <a:r>
              <a:rPr lang="ru-RU" altLang="ru-RU" sz="2000" b="1" i="1" dirty="0" smtClean="0">
                <a:solidFill>
                  <a:srgbClr val="333399"/>
                </a:solidFill>
                <a:cs typeface="Times New Roman" pitchFamily="18" charset="0"/>
              </a:rPr>
              <a:t>проведения  конкурса.</a:t>
            </a:r>
            <a:r>
              <a:rPr lang="ru-RU" altLang="ru-RU" sz="2400" b="1" i="1" dirty="0" smtClean="0">
                <a:solidFill>
                  <a:srgbClr val="333399"/>
                </a:solidFill>
                <a:cs typeface="Times New Roman" pitchFamily="18" charset="0"/>
              </a:rPr>
              <a:t/>
            </a:r>
            <a:br>
              <a:rPr lang="ru-RU" altLang="ru-RU" sz="2400" b="1" i="1" dirty="0" smtClean="0">
                <a:solidFill>
                  <a:srgbClr val="333399"/>
                </a:solidFill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333399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57232"/>
            <a:ext cx="8001000" cy="5786478"/>
          </a:xfrm>
        </p:spPr>
        <p:txBody>
          <a:bodyPr/>
          <a:lstStyle/>
          <a:p>
            <a:pPr marL="45720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rgbClr val="000000"/>
                </a:solidFill>
                <a:cs typeface="Times New Roman" pitchFamily="18" charset="0"/>
              </a:rPr>
              <a:t>1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/>
              <a:t> </a:t>
            </a:r>
            <a:r>
              <a:rPr lang="ru-RU" sz="1600" b="1" i="1" dirty="0" smtClean="0"/>
              <a:t>Проведение «Уроков исторической памяти».</a:t>
            </a:r>
            <a:r>
              <a:rPr lang="ru-RU" sz="1600" dirty="0" smtClean="0"/>
              <a:t> 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1500" dirty="0" smtClean="0"/>
              <a:t>       </a:t>
            </a:r>
            <a:r>
              <a:rPr lang="ru-RU" sz="1400" dirty="0" smtClean="0"/>
              <a:t>-  Формирование экипажей из учащихся, желающих принять участие в конкурсе. </a:t>
            </a: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endParaRPr lang="ru-RU" sz="600" dirty="0" smtClean="0"/>
          </a:p>
          <a:p>
            <a:pPr marL="457200" indent="-457200" algn="just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       -  Организация проведения тематических экскурсий в музеи, на предприятия и в    </a:t>
            </a:r>
          </a:p>
          <a:p>
            <a:pPr marL="457200" indent="-457200" algn="just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          образовательные учреждения.</a:t>
            </a: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endParaRPr lang="ru-RU" sz="600" dirty="0" smtClean="0"/>
          </a:p>
          <a:p>
            <a:pPr marL="0" indent="-457200">
              <a:spcBef>
                <a:spcPts val="0"/>
              </a:spcBef>
              <a:buNone/>
              <a:defRPr/>
            </a:pPr>
            <a:r>
              <a:rPr lang="ru-RU" sz="1400" dirty="0" smtClean="0"/>
              <a:t>       -  Проведение </a:t>
            </a:r>
            <a:r>
              <a:rPr lang="ru-RU" sz="1400" b="1" dirty="0" smtClean="0"/>
              <a:t>интерактивной игры </a:t>
            </a:r>
            <a:r>
              <a:rPr lang="ru-RU" sz="1400" dirty="0" smtClean="0"/>
              <a:t>по тематике конкурса  с  экипажами   </a:t>
            </a:r>
          </a:p>
          <a:p>
            <a:pPr marL="0" indent="-457200">
              <a:spcBef>
                <a:spcPts val="0"/>
              </a:spcBef>
              <a:buNone/>
              <a:defRPr/>
            </a:pPr>
            <a:r>
              <a:rPr lang="ru-RU" sz="1400" dirty="0" smtClean="0"/>
              <a:t>          образовательных учреждений участвующих в  конкурсе  (ЦВММ)</a:t>
            </a:r>
          </a:p>
          <a:p>
            <a:pPr marL="0" indent="-457200" algn="just">
              <a:spcBef>
                <a:spcPts val="0"/>
              </a:spcBef>
              <a:buNone/>
              <a:defRPr/>
            </a:pPr>
            <a:endParaRPr lang="ru-RU" sz="600" dirty="0" smtClean="0"/>
          </a:p>
          <a:p>
            <a:pPr marL="0" indent="-457200" algn="just">
              <a:spcBef>
                <a:spcPts val="0"/>
              </a:spcBef>
              <a:buNone/>
              <a:defRPr/>
            </a:pPr>
            <a:r>
              <a:rPr lang="ru-RU" sz="1400" dirty="0" smtClean="0"/>
              <a:t>       -  Проведение </a:t>
            </a:r>
            <a:r>
              <a:rPr lang="ru-RU" sz="1400" b="1" dirty="0" smtClean="0"/>
              <a:t>Открытого урока исторической памяти  </a:t>
            </a:r>
            <a:r>
              <a:rPr lang="ru-RU" sz="1400" dirty="0" smtClean="0"/>
              <a:t>по тематике конкурса  </a:t>
            </a:r>
          </a:p>
          <a:p>
            <a:pPr marL="0" indent="-457200" algn="just">
              <a:spcBef>
                <a:spcPts val="0"/>
              </a:spcBef>
              <a:buNone/>
              <a:defRPr/>
            </a:pPr>
            <a:r>
              <a:rPr lang="ru-RU" sz="1400" dirty="0" smtClean="0"/>
              <a:t>          (Морской корпус Петра Великого – военно-морской институт, 17 марта)</a:t>
            </a:r>
          </a:p>
          <a:p>
            <a:pPr marL="0" indent="-457200" algn="just">
              <a:spcBef>
                <a:spcPts val="0"/>
              </a:spcBef>
              <a:buNone/>
              <a:defRPr/>
            </a:pPr>
            <a:endParaRPr lang="ru-RU" sz="800" b="1" i="1" dirty="0" smtClean="0"/>
          </a:p>
          <a:p>
            <a:pPr marL="45720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/>
              <a:t>2</a:t>
            </a:r>
            <a:r>
              <a:rPr lang="ru-RU" sz="1600" b="1" i="1" dirty="0" smtClean="0"/>
              <a:t>. Проведение конкурса творческих работ участников.</a:t>
            </a:r>
          </a:p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1800" dirty="0" smtClean="0"/>
              <a:t>       </a:t>
            </a:r>
            <a:r>
              <a:rPr lang="ru-RU" sz="1400" dirty="0" smtClean="0"/>
              <a:t>Выполнение участниками конкурса домашних заданий, оформление и представление на конкурс творческих работ в номинациях: </a:t>
            </a:r>
            <a:r>
              <a:rPr lang="ru-RU" sz="1400" b="1" i="1" dirty="0" smtClean="0"/>
              <a:t>«историческая», «литературная», «электронная презентация», «художественно-изобразительная», «прикладное творчество».</a:t>
            </a:r>
          </a:p>
          <a:p>
            <a:pPr marL="45720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600" dirty="0" smtClean="0"/>
          </a:p>
          <a:p>
            <a:pPr marL="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/>
              <a:t>3</a:t>
            </a:r>
            <a:r>
              <a:rPr lang="ru-RU" sz="1600" b="1" i="1" dirty="0" smtClean="0"/>
              <a:t>. Проведение финальной игры по тематическим станциям среди </a:t>
            </a:r>
          </a:p>
          <a:p>
            <a:pPr marL="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 smtClean="0"/>
              <a:t>    экипажей,  участвующих в конкурсе.</a:t>
            </a:r>
          </a:p>
          <a:p>
            <a:pPr marL="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500" dirty="0" smtClean="0"/>
              <a:t>     (</a:t>
            </a:r>
            <a:r>
              <a:rPr lang="ru-RU" sz="1400" dirty="0" smtClean="0"/>
              <a:t>Три станции – по тематике конкурса, одна станция – посвящена морскому образованию)</a:t>
            </a:r>
            <a:endParaRPr lang="ru-RU" sz="1400" i="1" dirty="0" smtClean="0"/>
          </a:p>
          <a:p>
            <a:pPr marL="45720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800" b="1" i="1" dirty="0" smtClean="0"/>
          </a:p>
          <a:p>
            <a:pPr marL="457200" indent="-457200"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i="1" dirty="0"/>
              <a:t>4</a:t>
            </a:r>
            <a:r>
              <a:rPr lang="ru-RU" sz="1600" b="1" i="1" dirty="0" smtClean="0"/>
              <a:t>.</a:t>
            </a:r>
            <a:r>
              <a:rPr lang="ru-RU" sz="1600" dirty="0" smtClean="0"/>
              <a:t> </a:t>
            </a:r>
            <a:r>
              <a:rPr lang="ru-RU" sz="1600" b="1" i="1" dirty="0" smtClean="0"/>
              <a:t>Организация мероприятий по подведению итогов конкурса.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      - Выявление победителей в командном и личном зачетах.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600" dirty="0" smtClean="0"/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      - Проведение </a:t>
            </a:r>
            <a:r>
              <a:rPr lang="ru-RU" sz="1400" b="1" dirty="0" smtClean="0"/>
              <a:t>Фестиваля «Наследники морской славы»  и  Выставки  лучших           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b="1" dirty="0" smtClean="0"/>
              <a:t>        творческих работ</a:t>
            </a:r>
            <a:r>
              <a:rPr lang="ru-RU" sz="1400" dirty="0" smtClean="0"/>
              <a:t> участников историко-патриотического конкурса.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ru-RU" sz="600" dirty="0" smtClean="0"/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      - Участие победителей и призеров конкурса в </a:t>
            </a:r>
            <a:r>
              <a:rPr lang="ru-RU" sz="1400" b="1" dirty="0" smtClean="0"/>
              <a:t>Морских экспедициях.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115630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274638"/>
            <a:ext cx="7400948" cy="1868478"/>
          </a:xfrm>
        </p:spPr>
        <p:txBody>
          <a:bodyPr/>
          <a:lstStyle/>
          <a:p>
            <a:pPr>
              <a:defRPr/>
            </a:pPr>
            <a:r>
              <a:rPr lang="ru-RU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accent2"/>
                </a:solidFill>
              </a:rPr>
              <a:t>Координация деятельности, организационное и </a:t>
            </a:r>
            <a:br>
              <a:rPr lang="ru-RU" sz="2000" b="1" i="1" dirty="0" smtClean="0">
                <a:solidFill>
                  <a:schemeClr val="accent2"/>
                </a:solidFill>
              </a:rPr>
            </a:br>
            <a:r>
              <a:rPr lang="ru-RU" sz="2000" b="1" i="1" dirty="0" smtClean="0">
                <a:solidFill>
                  <a:schemeClr val="accent2"/>
                </a:solidFill>
              </a:rPr>
              <a:t>учебно-методическое сопровождение реализации </a:t>
            </a:r>
            <a:br>
              <a:rPr lang="ru-RU" sz="2000" b="1" i="1" dirty="0" smtClean="0">
                <a:solidFill>
                  <a:schemeClr val="accent2"/>
                </a:solidFill>
              </a:rPr>
            </a:br>
            <a:r>
              <a:rPr lang="ru-RU" sz="2000" b="1" i="1" dirty="0" smtClean="0">
                <a:solidFill>
                  <a:schemeClr val="accent2"/>
                </a:solidFill>
              </a:rPr>
              <a:t>образовательными учреждениями программ дополнительного образования   детей   </a:t>
            </a:r>
            <a:br>
              <a:rPr lang="ru-RU" sz="2000" b="1" i="1" dirty="0" smtClean="0">
                <a:solidFill>
                  <a:schemeClr val="accent2"/>
                </a:solidFill>
              </a:rPr>
            </a:br>
            <a:r>
              <a:rPr lang="ru-RU" sz="2000" b="1" i="1" dirty="0" smtClean="0">
                <a:solidFill>
                  <a:schemeClr val="accent2"/>
                </a:solidFill>
              </a:rPr>
              <a:t>по   направлению   «морское  дело».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b="1" i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eaLnBrk="1" hangingPunct="1">
              <a:buNone/>
            </a:pPr>
            <a:endParaRPr lang="ru-RU" altLang="ru-RU" sz="2000" b="1" dirty="0" smtClean="0"/>
          </a:p>
          <a:p>
            <a:r>
              <a:rPr lang="ru-RU" altLang="ru-RU" sz="2000" b="1" dirty="0" smtClean="0"/>
              <a:t>Создание  Реестра  образовательных  учреждений, реализующих программы  дополнительного  образования  детей  по  направлению «морское  дело»</a:t>
            </a:r>
          </a:p>
          <a:p>
            <a:pPr>
              <a:buNone/>
            </a:pPr>
            <a:r>
              <a:rPr lang="ru-RU" altLang="ru-RU" sz="2000" b="1" i="1" dirty="0" smtClean="0"/>
              <a:t>     </a:t>
            </a:r>
            <a:r>
              <a:rPr lang="ru-RU" altLang="ru-RU" sz="2000" i="1" dirty="0" smtClean="0"/>
              <a:t>(НВМУ,  КМКВК,  детские морские центры  –  2,   клубы юных моряков  –  10, общеобразовательные  школа  с  морскими  классами  – 18 )</a:t>
            </a:r>
          </a:p>
          <a:p>
            <a:pPr eaLnBrk="1" hangingPunct="1">
              <a:buNone/>
            </a:pPr>
            <a:endParaRPr lang="ru-RU" altLang="ru-RU" sz="2800" b="1" dirty="0" smtClean="0"/>
          </a:p>
          <a:p>
            <a:pPr eaLnBrk="1" hangingPunct="1">
              <a:spcBef>
                <a:spcPts val="0"/>
              </a:spcBef>
            </a:pPr>
            <a:r>
              <a:rPr lang="ru-RU" sz="2000" b="1" dirty="0" smtClean="0"/>
              <a:t>Разработка Концепции системы работа по популяризации морской деятельности в общеобразовательной школе. </a:t>
            </a:r>
            <a:endParaRPr lang="ru-RU" altLang="ru-RU" sz="2000" b="1" dirty="0" smtClean="0"/>
          </a:p>
          <a:p>
            <a:pPr eaLnBrk="1" hangingPunct="1">
              <a:buNone/>
            </a:pPr>
            <a:endParaRPr lang="ru-RU" altLang="ru-RU" sz="2000" b="1" dirty="0" smtClean="0"/>
          </a:p>
        </p:txBody>
      </p:sp>
      <p:pic>
        <p:nvPicPr>
          <p:cNvPr id="38916" name="Picture 4" descr="ло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9144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07981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accent2"/>
                </a:solidFill>
              </a:rPr>
              <a:t> Концепция работа по популяризации морской деятельности в общеобразовательной школе.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714356"/>
            <a:ext cx="8401080" cy="5929354"/>
          </a:xfrm>
        </p:spPr>
        <p:txBody>
          <a:bodyPr/>
          <a:lstStyle/>
          <a:p>
            <a:pPr>
              <a:buNone/>
            </a:pPr>
            <a:r>
              <a:rPr lang="ru-RU" sz="1400" b="1" u="sng" dirty="0" smtClean="0"/>
              <a:t>Начальная школа</a:t>
            </a:r>
            <a:r>
              <a:rPr lang="ru-RU" sz="1400" b="1" dirty="0" smtClean="0"/>
              <a:t>:  </a:t>
            </a:r>
            <a:r>
              <a:rPr lang="ru-RU" sz="1400" b="1" i="1" dirty="0" smtClean="0"/>
              <a:t>Создание тематических Морских классов.</a:t>
            </a:r>
            <a:endParaRPr lang="ru-RU" sz="1400" dirty="0" smtClean="0"/>
          </a:p>
          <a:p>
            <a:pPr marL="0">
              <a:buNone/>
            </a:pPr>
            <a:r>
              <a:rPr lang="ru-RU" sz="1100" b="1" dirty="0" smtClean="0"/>
              <a:t>    </a:t>
            </a:r>
            <a:r>
              <a:rPr lang="ru-RU" sz="1100" dirty="0" smtClean="0"/>
              <a:t>Набор первоклашек, по согласованию с родителями, в тематический Морской класс, работа по программе </a:t>
            </a:r>
            <a:r>
              <a:rPr lang="ru-RU" sz="1100" b="1" i="1" dirty="0" smtClean="0"/>
              <a:t>Индивидуально-личностное развитие младших школьников через систему обучения и воспитания в условиях морского класса</a:t>
            </a:r>
            <a:r>
              <a:rPr lang="ru-RU" sz="1100" dirty="0" smtClean="0"/>
              <a:t>.</a:t>
            </a:r>
          </a:p>
          <a:p>
            <a:pPr marL="0">
              <a:buNone/>
            </a:pPr>
            <a:r>
              <a:rPr lang="ru-RU" sz="1100" dirty="0" smtClean="0"/>
              <a:t>(Создание особого оформления класса, использование игровых приемов на уроках с учетом тематики, специально организованные занятия в группах продленного дня, праздники, конкурсы, городские и районные мероприятия.)</a:t>
            </a:r>
          </a:p>
          <a:p>
            <a:pPr>
              <a:spcBef>
                <a:spcPts val="0"/>
              </a:spcBef>
              <a:buNone/>
            </a:pPr>
            <a:endParaRPr lang="ru-RU" sz="500" dirty="0" smtClean="0"/>
          </a:p>
          <a:p>
            <a:pPr>
              <a:buNone/>
            </a:pPr>
            <a:r>
              <a:rPr lang="ru-RU" sz="1400" b="1" u="sng" dirty="0" smtClean="0"/>
              <a:t>Основная школа</a:t>
            </a:r>
            <a:r>
              <a:rPr lang="ru-RU" sz="1400" b="1" dirty="0" smtClean="0"/>
              <a:t>:  </a:t>
            </a:r>
            <a:r>
              <a:rPr lang="ru-RU" sz="1400" b="1" i="1" dirty="0" smtClean="0"/>
              <a:t>Создание разновозрастных объединений учащихся, связанных интересом к морской тематике (Морских экипажей).</a:t>
            </a:r>
            <a:r>
              <a:rPr lang="ru-RU" sz="1400" dirty="0" smtClean="0"/>
              <a:t>         </a:t>
            </a:r>
          </a:p>
          <a:p>
            <a:pPr>
              <a:buNone/>
            </a:pPr>
            <a:r>
              <a:rPr lang="ru-RU" sz="1100" i="1" dirty="0" smtClean="0"/>
              <a:t>  </a:t>
            </a:r>
            <a:r>
              <a:rPr lang="ru-RU" sz="1100" b="1" i="1" dirty="0" smtClean="0"/>
              <a:t>Работа организуется по следующим направлениям:</a:t>
            </a:r>
          </a:p>
          <a:p>
            <a:pPr marL="0">
              <a:spcBef>
                <a:spcPts val="0"/>
              </a:spcBef>
              <a:buNone/>
            </a:pPr>
            <a:r>
              <a:rPr lang="ru-RU" sz="1100" dirty="0" smtClean="0"/>
              <a:t> -  привлечение ребят к подготовке и проведению общешкольных мероприятий морской тематики,  школьных  праздников;</a:t>
            </a:r>
          </a:p>
          <a:p>
            <a:pPr>
              <a:buNone/>
            </a:pPr>
            <a:r>
              <a:rPr lang="ru-RU" sz="1100" dirty="0" smtClean="0"/>
              <a:t> -  проведение тематических занятий в системе дополнительного образования, </a:t>
            </a:r>
            <a:r>
              <a:rPr lang="ru-RU" sz="1100" b="1" dirty="0" smtClean="0"/>
              <a:t>создание кают-компании</a:t>
            </a:r>
            <a:r>
              <a:rPr lang="ru-RU" sz="1100" dirty="0" smtClean="0"/>
              <a:t>;</a:t>
            </a:r>
          </a:p>
          <a:p>
            <a:pPr>
              <a:buNone/>
            </a:pPr>
            <a:r>
              <a:rPr lang="ru-RU" sz="1100" dirty="0" smtClean="0"/>
              <a:t> -  организация в школе кружковой деятельности  (судомодельный, «юнга» и т. д.);</a:t>
            </a:r>
          </a:p>
          <a:p>
            <a:pPr>
              <a:buNone/>
            </a:pPr>
            <a:r>
              <a:rPr lang="ru-RU" sz="1100" dirty="0" smtClean="0"/>
              <a:t> -  шефская работа старших юных моряков над младшими, организация совместных мероприятий;</a:t>
            </a:r>
          </a:p>
          <a:p>
            <a:pPr>
              <a:buNone/>
            </a:pPr>
            <a:r>
              <a:rPr lang="ru-RU" sz="1100" dirty="0" smtClean="0"/>
              <a:t> -  участие в работе Клубов юных моряков, Детских морских центров района и города;</a:t>
            </a:r>
          </a:p>
          <a:p>
            <a:pPr>
              <a:spcBef>
                <a:spcPts val="250"/>
              </a:spcBef>
              <a:buNone/>
            </a:pPr>
            <a:r>
              <a:rPr lang="ru-RU" sz="1100" dirty="0" smtClean="0"/>
              <a:t> -  участие в проектах и конкурсах морской тематики районного и городского уровня;</a:t>
            </a:r>
          </a:p>
          <a:p>
            <a:pPr marL="0">
              <a:spcBef>
                <a:spcPts val="250"/>
              </a:spcBef>
              <a:buNone/>
            </a:pPr>
            <a:r>
              <a:rPr lang="ru-RU" sz="1100" dirty="0" smtClean="0"/>
              <a:t> -  налаживание контактов с морскими предприятиями и учебными заведениями с целью профессиональной ориентации в              </a:t>
            </a:r>
          </a:p>
          <a:p>
            <a:pPr marL="0">
              <a:spcBef>
                <a:spcPts val="0"/>
              </a:spcBef>
              <a:buNone/>
            </a:pPr>
            <a:r>
              <a:rPr lang="ru-RU" sz="1100" dirty="0" smtClean="0"/>
              <a:t>    морской сфере деятельности и установления  шефских  связей.</a:t>
            </a:r>
          </a:p>
          <a:p>
            <a:pPr marL="0">
              <a:spcBef>
                <a:spcPts val="0"/>
              </a:spcBef>
              <a:buNone/>
            </a:pPr>
            <a:endParaRPr lang="ru-RU" sz="500" dirty="0" smtClean="0"/>
          </a:p>
          <a:p>
            <a:pPr>
              <a:buNone/>
            </a:pPr>
            <a:r>
              <a:rPr lang="ru-RU" sz="1400" b="1" u="sng" dirty="0" smtClean="0"/>
              <a:t>Старшая школа</a:t>
            </a:r>
            <a:r>
              <a:rPr lang="ru-RU" sz="1400" b="1" dirty="0" smtClean="0"/>
              <a:t>:  </a:t>
            </a:r>
            <a:r>
              <a:rPr lang="ru-RU" sz="1400" b="1" i="1" dirty="0" smtClean="0"/>
              <a:t>Создание профильных Морских классов</a:t>
            </a:r>
            <a:r>
              <a:rPr lang="ru-RU" sz="1100" b="1" i="1" dirty="0" smtClean="0"/>
              <a:t>.</a:t>
            </a:r>
            <a:endParaRPr lang="ru-RU" sz="1100" dirty="0" smtClean="0"/>
          </a:p>
          <a:p>
            <a:pPr>
              <a:buNone/>
            </a:pPr>
            <a:r>
              <a:rPr lang="ru-RU" sz="1100" i="1" dirty="0" smtClean="0"/>
              <a:t>  </a:t>
            </a:r>
            <a:r>
              <a:rPr lang="ru-RU" sz="1100" b="1" i="1" dirty="0" smtClean="0"/>
              <a:t>Работа организуется по следующим направлениям:</a:t>
            </a:r>
          </a:p>
          <a:p>
            <a:pPr>
              <a:buNone/>
            </a:pPr>
            <a:r>
              <a:rPr lang="ru-RU" sz="1100" dirty="0" smtClean="0"/>
              <a:t>-  создание  особой  обстановки  и  образа  деятельности  профильного  морского класса;</a:t>
            </a:r>
          </a:p>
          <a:p>
            <a:pPr marL="0">
              <a:spcBef>
                <a:spcPts val="0"/>
              </a:spcBef>
              <a:buNone/>
            </a:pPr>
            <a:r>
              <a:rPr lang="ru-RU" sz="1100" dirty="0" smtClean="0"/>
              <a:t>-  участие старших школьников профильного морского класса в общешкольных мероприятиях морской тематики,                                 организация внеклассных мероприятий; </a:t>
            </a:r>
          </a:p>
          <a:p>
            <a:pPr marL="0">
              <a:buNone/>
            </a:pPr>
            <a:r>
              <a:rPr lang="ru-RU" sz="1100" dirty="0" smtClean="0"/>
              <a:t>-  сотрудничество с морскими предприятиями и учебными заведениями по выбранным направлениям морской деятельности     (знакомство с профессией);</a:t>
            </a:r>
          </a:p>
          <a:p>
            <a:pPr marL="0">
              <a:buNone/>
            </a:pPr>
            <a:r>
              <a:rPr lang="ru-RU" sz="1100" dirty="0" smtClean="0"/>
              <a:t>-  организация посещения учебных курсов по выбранному профилю морской деятельности, подготовка к поступлению в профильные морские учебные заведения, </a:t>
            </a:r>
            <a:r>
              <a:rPr lang="ru-RU" sz="1100" b="1" dirty="0" smtClean="0"/>
              <a:t>разработка  индивидуальных  образовательных  маршрутов</a:t>
            </a:r>
            <a:r>
              <a:rPr lang="ru-RU" sz="1100" dirty="0" smtClean="0"/>
              <a:t>;</a:t>
            </a:r>
          </a:p>
          <a:p>
            <a:pPr marL="0">
              <a:buNone/>
            </a:pPr>
            <a:r>
              <a:rPr lang="ru-RU" sz="1100" dirty="0" smtClean="0"/>
              <a:t>-  индивидуальное  психолого-педагогическое  сопровождение  школьников, выбравших образовательные учреждения морской направленности;</a:t>
            </a:r>
          </a:p>
          <a:p>
            <a:pPr>
              <a:buNone/>
            </a:pPr>
            <a:r>
              <a:rPr lang="ru-RU" sz="1100" dirty="0" smtClean="0"/>
              <a:t>-  участие в работе  детских морских центров, в проектах и конкурсах морской тематики районного и городского уровня.</a:t>
            </a:r>
          </a:p>
          <a:p>
            <a:pPr>
              <a:buNone/>
            </a:pPr>
            <a:endParaRPr lang="ru-RU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Z:\Обмен между площадками\Обмен Дальневосточный\РЕСУРСНЫЙ ЦЕНТР\ИНОВАЦИОННАЯ ДЕЯТЕЛЬНОСТЬ\для интернет портала\Портал Р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25180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8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57166"/>
            <a:ext cx="7329510" cy="857256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Учебно-организационная работа</a:t>
            </a:r>
            <a:r>
              <a:rPr lang="ru-RU" sz="3200" b="1" i="1" dirty="0" smtClean="0">
                <a:solidFill>
                  <a:schemeClr val="accent2"/>
                </a:solidFill>
              </a:rPr>
              <a:t/>
            </a:r>
            <a:br>
              <a:rPr lang="ru-RU" sz="3200" b="1" i="1" dirty="0" smtClean="0">
                <a:solidFill>
                  <a:schemeClr val="accent2"/>
                </a:solidFill>
              </a:rPr>
            </a:br>
            <a:endParaRPr lang="ru-RU" sz="3200" b="1" i="1" dirty="0" smtClean="0">
              <a:solidFill>
                <a:schemeClr val="accent2"/>
              </a:solidFill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800" y="1571612"/>
            <a:ext cx="8229600" cy="4629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ru-RU" altLang="ru-RU" sz="2000" dirty="0" smtClean="0"/>
              <a:t>Организация   использования   учебно-материальной   и тренажерной  базы  колледжа,  в  рамках  деятельности Ресурсного  центра,  для  проведения  практических  занятий     с воспитанниками  детских  морских  клубов  и  обучающимися морских  классов.</a:t>
            </a:r>
            <a:endParaRPr lang="ru-RU" altLang="ru-RU" sz="2400" dirty="0" smtClean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ru-RU" altLang="ru-RU" sz="2000" dirty="0" smtClean="0"/>
              <a:t>Организация   проведения   соревнований   и   конкурсов   по отдельным   видам   морского   многоборья.</a:t>
            </a:r>
            <a:endParaRPr lang="ru-RU" altLang="ru-RU" sz="2400" dirty="0" smtClean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ru-RU" altLang="ru-RU" sz="2000" dirty="0" smtClean="0"/>
              <a:t>Организация  профориентационных  экскурсий  и «Ярмарок морских  профессий»  для  школьников  города.</a:t>
            </a:r>
            <a:endParaRPr lang="ru-RU" altLang="ru-RU" sz="2400" dirty="0" smtClean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ru-RU" altLang="ru-RU" sz="2000" dirty="0" smtClean="0"/>
              <a:t>Организация  шлюпочной  практики  и  шлюпочных  регат.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ru-RU" altLang="ru-RU" sz="2000" dirty="0" smtClean="0"/>
              <a:t>Организация   морской   практики    юных   моряков   на         УПС «Юный  Балтиец».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ru-RU" altLang="ru-RU" sz="2000" dirty="0" smtClean="0"/>
              <a:t>Организация   проведения   Слетов   юных   моряков.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dirty="0" smtClean="0"/>
          </a:p>
          <a:p>
            <a:pPr eaLnBrk="1" hangingPunct="1">
              <a:lnSpc>
                <a:spcPct val="80000"/>
              </a:lnSpc>
            </a:pPr>
            <a:endParaRPr lang="ru-RU" altLang="ru-RU" sz="2400" dirty="0" smtClean="0"/>
          </a:p>
        </p:txBody>
      </p:sp>
      <p:pic>
        <p:nvPicPr>
          <p:cNvPr id="39940" name="Picture 6" descr="ло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"/>
            <a:ext cx="9144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796</Words>
  <Application>Microsoft Office PowerPoint</Application>
  <PresentationFormat>Экран (4:3)</PresentationFormat>
  <Paragraphs>146</Paragraphs>
  <Slides>22</Slides>
  <Notes>22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Оформление по умолчанию</vt:lpstr>
      <vt:lpstr>Image</vt:lpstr>
      <vt:lpstr>Презентация PowerPoint</vt:lpstr>
      <vt:lpstr>Презентация PowerPoint</vt:lpstr>
      <vt:lpstr>Презентация PowerPoint</vt:lpstr>
      <vt:lpstr> Открытый  историко-патриотический конкурс «Морской венок славы: моряки на службе Отечеству». </vt:lpstr>
      <vt:lpstr>Алгоритм  реализации  проекта  проведения  конкурса.  </vt:lpstr>
      <vt:lpstr> Координация деятельности, организационное и  учебно-методическое сопровождение реализации  образовательными учреждениями программ дополнительного образования   детей    по   направлению   «морское  дело». </vt:lpstr>
      <vt:lpstr> Концепция работа по популяризации морской деятельности в общеобразовательной школе. </vt:lpstr>
      <vt:lpstr>Презентация PowerPoint</vt:lpstr>
      <vt:lpstr> Учебно-организационная работа </vt:lpstr>
      <vt:lpstr>Презентация PowerPoint</vt:lpstr>
      <vt:lpstr>Презентация PowerPoint</vt:lpstr>
      <vt:lpstr>Презентация PowerPoint</vt:lpstr>
      <vt:lpstr>Парусное учебное судно  «ЮНЫЙ БАЛТИЕЦ»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Совершенствование деятельности  детских морских центров - Клубов юных моряков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Нейбург Алексей Алексеевич</dc:creator>
  <cp:lastModifiedBy>Анатолий</cp:lastModifiedBy>
  <cp:revision>156</cp:revision>
  <dcterms:created xsi:type="dcterms:W3CDTF">2012-04-02T12:55:08Z</dcterms:created>
  <dcterms:modified xsi:type="dcterms:W3CDTF">2019-03-28T08:21:22Z</dcterms:modified>
</cp:coreProperties>
</file>