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92" r:id="rId3"/>
    <p:sldId id="282" r:id="rId4"/>
    <p:sldId id="289" r:id="rId5"/>
    <p:sldId id="284" r:id="rId6"/>
    <p:sldId id="280" r:id="rId7"/>
    <p:sldId id="283" r:id="rId8"/>
    <p:sldId id="285" r:id="rId9"/>
    <p:sldId id="286" r:id="rId10"/>
    <p:sldId id="291" r:id="rId11"/>
    <p:sldId id="281" r:id="rId12"/>
  </p:sldIdLst>
  <p:sldSz cx="12190413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31388C"/>
    <a:srgbClr val="0000FF"/>
    <a:srgbClr val="19C3FF"/>
    <a:srgbClr val="0094DC"/>
    <a:srgbClr val="7C90B5"/>
    <a:srgbClr val="2F3A8B"/>
    <a:srgbClr val="2B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8ABE0-1355-4B54-A2B9-DB16D453A256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89F59-684B-4919-8AA1-D9CC08C71FB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Первоначально волонтёрами называли исключительно солдат-добровольцев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DF13C-4D46-4C1B-B775-CD48A67746A6}" type="parTrans" cxnId="{36F2DE37-D6D8-4BA6-BF67-893B7658FF25}">
      <dgm:prSet/>
      <dgm:spPr/>
      <dgm:t>
        <a:bodyPr/>
        <a:lstStyle/>
        <a:p>
          <a:endParaRPr lang="ru-RU"/>
        </a:p>
      </dgm:t>
    </dgm:pt>
    <dgm:pt modelId="{1833DC47-C22A-4958-9D8E-DDC9289D74B7}" type="sibTrans" cxnId="{36F2DE37-D6D8-4BA6-BF67-893B7658FF25}">
      <dgm:prSet/>
      <dgm:spPr/>
      <dgm:t>
        <a:bodyPr/>
        <a:lstStyle/>
        <a:p>
          <a:endParaRPr lang="ru-RU"/>
        </a:p>
      </dgm:t>
    </dgm:pt>
    <dgm:pt modelId="{3C048066-664D-4066-AF0B-009F8435BCD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1844 году, возникла всемирно теперь известная волонтёрская организация </a:t>
          </a:r>
          <a:r>
            <a:rPr lang="ru-RU" sz="20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«Христианская ассоциация молодых людей»</a:t>
          </a:r>
          <a:endParaRPr lang="ru-RU" sz="19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B27A6-B43C-406A-8692-9CE77B3F2335}" type="parTrans" cxnId="{2A3300AD-6D01-4A8F-8CAC-E6507531F132}">
      <dgm:prSet/>
      <dgm:spPr/>
      <dgm:t>
        <a:bodyPr/>
        <a:lstStyle/>
        <a:p>
          <a:endParaRPr lang="ru-RU"/>
        </a:p>
      </dgm:t>
    </dgm:pt>
    <dgm:pt modelId="{AD968CE5-299D-44B1-8788-C18376890C60}" type="sibTrans" cxnId="{2A3300AD-6D01-4A8F-8CAC-E6507531F132}">
      <dgm:prSet/>
      <dgm:spPr/>
      <dgm:t>
        <a:bodyPr/>
        <a:lstStyle/>
        <a:p>
          <a:endParaRPr lang="ru-RU"/>
        </a:p>
      </dgm:t>
    </dgm:pt>
    <dgm:pt modelId="{34397FF1-94B5-4483-85A1-BA92FA529E3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 всемирное распространение в последние десятилетия XIX века таких декларативно волонтёрских организаций как Общество милосердия (англ. </a:t>
          </a:r>
          <a:r>
            <a:rPr lang="ru-RU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Relief</a:t>
          </a:r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«Армия спасения», «Общество Красного креста»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47BB5-985C-49E6-BFE7-E5BB8C238B27}" type="parTrans" cxnId="{8A6C7F8E-FE84-4FCD-A6EF-ED389D485746}">
      <dgm:prSet/>
      <dgm:spPr/>
      <dgm:t>
        <a:bodyPr/>
        <a:lstStyle/>
        <a:p>
          <a:endParaRPr lang="ru-RU"/>
        </a:p>
      </dgm:t>
    </dgm:pt>
    <dgm:pt modelId="{27D9BDC1-52B2-4AB7-A7FD-DF3FD0E32266}" type="sibTrans" cxnId="{8A6C7F8E-FE84-4FCD-A6EF-ED389D485746}">
      <dgm:prSet/>
      <dgm:spPr/>
      <dgm:t>
        <a:bodyPr/>
        <a:lstStyle/>
        <a:p>
          <a:endParaRPr lang="ru-RU"/>
        </a:p>
      </dgm:t>
    </dgm:pt>
    <dgm:pt modelId="{0961555D-2D6E-4F70-90B2-868DB80D89B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волонтёрских обществ «добровольные» организации вроде ВПО имени В. И. Ленина, ДОСААФ и ВЛКСМ, полностью аффилированные с государством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4B1D8-02AA-4578-9117-409A1CF8578D}" type="parTrans" cxnId="{54403050-1D19-4924-A380-1E0ACB6DBFF5}">
      <dgm:prSet/>
      <dgm:spPr/>
      <dgm:t>
        <a:bodyPr/>
        <a:lstStyle/>
        <a:p>
          <a:endParaRPr lang="ru-RU"/>
        </a:p>
      </dgm:t>
    </dgm:pt>
    <dgm:pt modelId="{D1193840-3642-4449-8ADE-44A464AEFEAC}" type="sibTrans" cxnId="{54403050-1D19-4924-A380-1E0ACB6DBFF5}">
      <dgm:prSet/>
      <dgm:spPr/>
      <dgm:t>
        <a:bodyPr/>
        <a:lstStyle/>
        <a:p>
          <a:endParaRPr lang="ru-RU"/>
        </a:p>
      </dgm:t>
    </dgm:pt>
    <dgm:pt modelId="{A0B6732E-BB6E-4C12-BD56-B010D8CA5E3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2010 года о поддержке волонтёрских проектов официально объявило правительство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97BBA-BA16-485D-BF32-971F367FA191}" type="parTrans" cxnId="{674EF882-E797-4BC4-A09B-BC2155DCBD74}">
      <dgm:prSet/>
      <dgm:spPr/>
      <dgm:t>
        <a:bodyPr/>
        <a:lstStyle/>
        <a:p>
          <a:endParaRPr lang="ru-RU"/>
        </a:p>
      </dgm:t>
    </dgm:pt>
    <dgm:pt modelId="{51AAEE7A-8E2A-485E-AEA8-4F77F44B25D2}" type="sibTrans" cxnId="{674EF882-E797-4BC4-A09B-BC2155DCBD74}">
      <dgm:prSet/>
      <dgm:spPr/>
      <dgm:t>
        <a:bodyPr/>
        <a:lstStyle/>
        <a:p>
          <a:endParaRPr lang="ru-RU"/>
        </a:p>
      </dgm:t>
    </dgm:pt>
    <dgm:pt modelId="{D65A173F-4FC8-408C-A067-F25F73AF5392}" type="pres">
      <dgm:prSet presAssocID="{CC08ABE0-1355-4B54-A2B9-DB16D453A2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57722-E084-46D8-9AAE-561DC4605AE4}" type="pres">
      <dgm:prSet presAssocID="{D6B89F59-684B-4919-8AA1-D9CC08C71FBF}" presName="node" presStyleLbl="node1" presStyleIdx="0" presStyleCnt="5" custScaleX="207373" custScaleY="110299" custRadScaleRad="86056" custRadScaleInc="1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FC8C-2793-4B87-931A-AABB99EB296B}" type="pres">
      <dgm:prSet presAssocID="{D6B89F59-684B-4919-8AA1-D9CC08C71FBF}" presName="spNode" presStyleCnt="0"/>
      <dgm:spPr/>
      <dgm:t>
        <a:bodyPr/>
        <a:lstStyle/>
        <a:p>
          <a:endParaRPr lang="ru-RU"/>
        </a:p>
      </dgm:t>
    </dgm:pt>
    <dgm:pt modelId="{DBF195C1-19C0-4B36-8401-D30D123586DF}" type="pres">
      <dgm:prSet presAssocID="{1833DC47-C22A-4958-9D8E-DDC9289D74B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415ED48-75D8-49FF-8C25-2C1E7A9ECC9F}" type="pres">
      <dgm:prSet presAssocID="{3C048066-664D-4066-AF0B-009F8435BCD7}" presName="node" presStyleLbl="node1" presStyleIdx="1" presStyleCnt="5" custScaleX="209050" custScaleY="173380" custRadScaleRad="180855" custRadScaleInc="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871EE-ABEC-45DD-8245-C54157FBE8E3}" type="pres">
      <dgm:prSet presAssocID="{3C048066-664D-4066-AF0B-009F8435BCD7}" presName="spNode" presStyleCnt="0"/>
      <dgm:spPr/>
      <dgm:t>
        <a:bodyPr/>
        <a:lstStyle/>
        <a:p>
          <a:endParaRPr lang="ru-RU"/>
        </a:p>
      </dgm:t>
    </dgm:pt>
    <dgm:pt modelId="{1009E1B8-5E47-4255-B696-9F2B5609312D}" type="pres">
      <dgm:prSet presAssocID="{AD968CE5-299D-44B1-8788-C18376890C6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E492796-E467-4A81-8FBA-CE7A04C0EFFB}" type="pres">
      <dgm:prSet presAssocID="{34397FF1-94B5-4483-85A1-BA92FA529E37}" presName="node" presStyleLbl="node1" presStyleIdx="2" presStyleCnt="5" custScaleX="258804" custScaleY="209339" custRadScaleRad="138261" custRadScaleInc="-10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8C544-52D7-41F3-A9C3-94F72E00D1B4}" type="pres">
      <dgm:prSet presAssocID="{34397FF1-94B5-4483-85A1-BA92FA529E37}" presName="spNode" presStyleCnt="0"/>
      <dgm:spPr/>
      <dgm:t>
        <a:bodyPr/>
        <a:lstStyle/>
        <a:p>
          <a:endParaRPr lang="ru-RU"/>
        </a:p>
      </dgm:t>
    </dgm:pt>
    <dgm:pt modelId="{5EAB0B8E-78BA-4C65-87A7-0345D699214D}" type="pres">
      <dgm:prSet presAssocID="{27D9BDC1-52B2-4AB7-A7FD-DF3FD0E3226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0FF7982-3FC6-4581-8D0E-1BC1982B15A8}" type="pres">
      <dgm:prSet presAssocID="{0961555D-2D6E-4F70-90B2-868DB80D89B2}" presName="node" presStyleLbl="node1" presStyleIdx="3" presStyleCnt="5" custScaleX="256825" custScaleY="204728" custRadScaleRad="128006" custRadScaleInc="9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6B176-9744-4387-903F-F2AEA207F197}" type="pres">
      <dgm:prSet presAssocID="{0961555D-2D6E-4F70-90B2-868DB80D89B2}" presName="spNode" presStyleCnt="0"/>
      <dgm:spPr/>
      <dgm:t>
        <a:bodyPr/>
        <a:lstStyle/>
        <a:p>
          <a:endParaRPr lang="ru-RU"/>
        </a:p>
      </dgm:t>
    </dgm:pt>
    <dgm:pt modelId="{5A21C4DE-22CE-4E91-9DC8-4FEEC0DE0B1F}" type="pres">
      <dgm:prSet presAssocID="{D1193840-3642-4449-8ADE-44A464AEFEA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D5792291-BD31-473C-ABA6-1617783AB368}" type="pres">
      <dgm:prSet presAssocID="{A0B6732E-BB6E-4C12-BD56-B010D8CA5E3D}" presName="node" presStyleLbl="node1" presStyleIdx="4" presStyleCnt="5" custScaleX="214816" custScaleY="184424" custRadScaleRad="171365" custRadScaleInc="-1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5660A-5AEC-4DBA-85A3-F8A65BE046BA}" type="pres">
      <dgm:prSet presAssocID="{A0B6732E-BB6E-4C12-BD56-B010D8CA5E3D}" presName="spNode" presStyleCnt="0"/>
      <dgm:spPr/>
      <dgm:t>
        <a:bodyPr/>
        <a:lstStyle/>
        <a:p>
          <a:endParaRPr lang="ru-RU"/>
        </a:p>
      </dgm:t>
    </dgm:pt>
    <dgm:pt modelId="{2CA7F666-A47A-42CA-AA47-DEADA90F4B18}" type="pres">
      <dgm:prSet presAssocID="{51AAEE7A-8E2A-485E-AEA8-4F77F44B25D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CBFF00C-B3FF-49E9-A7BC-B328A5134017}" type="presOf" srcId="{CC08ABE0-1355-4B54-A2B9-DB16D453A256}" destId="{D65A173F-4FC8-408C-A067-F25F73AF5392}" srcOrd="0" destOrd="0" presId="urn:microsoft.com/office/officeart/2005/8/layout/cycle5"/>
    <dgm:cxn modelId="{D26B88C4-D2BC-41B2-BD7F-8475EE452AB1}" type="presOf" srcId="{51AAEE7A-8E2A-485E-AEA8-4F77F44B25D2}" destId="{2CA7F666-A47A-42CA-AA47-DEADA90F4B18}" srcOrd="0" destOrd="0" presId="urn:microsoft.com/office/officeart/2005/8/layout/cycle5"/>
    <dgm:cxn modelId="{36DAEF84-D63B-41A2-9AAB-1BE056DA78B2}" type="presOf" srcId="{0961555D-2D6E-4F70-90B2-868DB80D89B2}" destId="{10FF7982-3FC6-4581-8D0E-1BC1982B15A8}" srcOrd="0" destOrd="0" presId="urn:microsoft.com/office/officeart/2005/8/layout/cycle5"/>
    <dgm:cxn modelId="{1539D11E-AE75-479B-B96E-5AD0C815C5DE}" type="presOf" srcId="{27D9BDC1-52B2-4AB7-A7FD-DF3FD0E32266}" destId="{5EAB0B8E-78BA-4C65-87A7-0345D699214D}" srcOrd="0" destOrd="0" presId="urn:microsoft.com/office/officeart/2005/8/layout/cycle5"/>
    <dgm:cxn modelId="{36F2DE37-D6D8-4BA6-BF67-893B7658FF25}" srcId="{CC08ABE0-1355-4B54-A2B9-DB16D453A256}" destId="{D6B89F59-684B-4919-8AA1-D9CC08C71FBF}" srcOrd="0" destOrd="0" parTransId="{6B2DF13C-4D46-4C1B-B775-CD48A67746A6}" sibTransId="{1833DC47-C22A-4958-9D8E-DDC9289D74B7}"/>
    <dgm:cxn modelId="{2E82D9D8-E2D7-4572-9FD3-4C32B97C7031}" type="presOf" srcId="{1833DC47-C22A-4958-9D8E-DDC9289D74B7}" destId="{DBF195C1-19C0-4B36-8401-D30D123586DF}" srcOrd="0" destOrd="0" presId="urn:microsoft.com/office/officeart/2005/8/layout/cycle5"/>
    <dgm:cxn modelId="{674EF882-E797-4BC4-A09B-BC2155DCBD74}" srcId="{CC08ABE0-1355-4B54-A2B9-DB16D453A256}" destId="{A0B6732E-BB6E-4C12-BD56-B010D8CA5E3D}" srcOrd="4" destOrd="0" parTransId="{27F97BBA-BA16-485D-BF32-971F367FA191}" sibTransId="{51AAEE7A-8E2A-485E-AEA8-4F77F44B25D2}"/>
    <dgm:cxn modelId="{FE75A318-9F0D-4F34-9670-D9C53A872368}" type="presOf" srcId="{D6B89F59-684B-4919-8AA1-D9CC08C71FBF}" destId="{D0757722-E084-46D8-9AAE-561DC4605AE4}" srcOrd="0" destOrd="0" presId="urn:microsoft.com/office/officeart/2005/8/layout/cycle5"/>
    <dgm:cxn modelId="{531C2535-9A40-45CF-AEF8-F6EFA41AF171}" type="presOf" srcId="{AD968CE5-299D-44B1-8788-C18376890C60}" destId="{1009E1B8-5E47-4255-B696-9F2B5609312D}" srcOrd="0" destOrd="0" presId="urn:microsoft.com/office/officeart/2005/8/layout/cycle5"/>
    <dgm:cxn modelId="{BAFD70D7-7F0B-4583-B0F0-8E45F2DC2C15}" type="presOf" srcId="{3C048066-664D-4066-AF0B-009F8435BCD7}" destId="{6415ED48-75D8-49FF-8C25-2C1E7A9ECC9F}" srcOrd="0" destOrd="0" presId="urn:microsoft.com/office/officeart/2005/8/layout/cycle5"/>
    <dgm:cxn modelId="{F59F72D0-85BA-4C10-B019-20E06C86918B}" type="presOf" srcId="{34397FF1-94B5-4483-85A1-BA92FA529E37}" destId="{7E492796-E467-4A81-8FBA-CE7A04C0EFFB}" srcOrd="0" destOrd="0" presId="urn:microsoft.com/office/officeart/2005/8/layout/cycle5"/>
    <dgm:cxn modelId="{8A6C7F8E-FE84-4FCD-A6EF-ED389D485746}" srcId="{CC08ABE0-1355-4B54-A2B9-DB16D453A256}" destId="{34397FF1-94B5-4483-85A1-BA92FA529E37}" srcOrd="2" destOrd="0" parTransId="{78E47BB5-985C-49E6-BFE7-E5BB8C238B27}" sibTransId="{27D9BDC1-52B2-4AB7-A7FD-DF3FD0E32266}"/>
    <dgm:cxn modelId="{54403050-1D19-4924-A380-1E0ACB6DBFF5}" srcId="{CC08ABE0-1355-4B54-A2B9-DB16D453A256}" destId="{0961555D-2D6E-4F70-90B2-868DB80D89B2}" srcOrd="3" destOrd="0" parTransId="{AEB4B1D8-02AA-4578-9117-409A1CF8578D}" sibTransId="{D1193840-3642-4449-8ADE-44A464AEFEAC}"/>
    <dgm:cxn modelId="{2A3300AD-6D01-4A8F-8CAC-E6507531F132}" srcId="{CC08ABE0-1355-4B54-A2B9-DB16D453A256}" destId="{3C048066-664D-4066-AF0B-009F8435BCD7}" srcOrd="1" destOrd="0" parTransId="{9D6B27A6-B43C-406A-8692-9CE77B3F2335}" sibTransId="{AD968CE5-299D-44B1-8788-C18376890C60}"/>
    <dgm:cxn modelId="{FE447209-4667-48E0-8A1F-03EC1DC93665}" type="presOf" srcId="{D1193840-3642-4449-8ADE-44A464AEFEAC}" destId="{5A21C4DE-22CE-4E91-9DC8-4FEEC0DE0B1F}" srcOrd="0" destOrd="0" presId="urn:microsoft.com/office/officeart/2005/8/layout/cycle5"/>
    <dgm:cxn modelId="{AEEC14E5-32B9-495A-8436-0D17500A6199}" type="presOf" srcId="{A0B6732E-BB6E-4C12-BD56-B010D8CA5E3D}" destId="{D5792291-BD31-473C-ABA6-1617783AB368}" srcOrd="0" destOrd="0" presId="urn:microsoft.com/office/officeart/2005/8/layout/cycle5"/>
    <dgm:cxn modelId="{1D83878C-BCE6-41D0-950B-0C55854AD8B7}" type="presParOf" srcId="{D65A173F-4FC8-408C-A067-F25F73AF5392}" destId="{D0757722-E084-46D8-9AAE-561DC4605AE4}" srcOrd="0" destOrd="0" presId="urn:microsoft.com/office/officeart/2005/8/layout/cycle5"/>
    <dgm:cxn modelId="{86D05BD6-DEFC-4A27-A939-D63CE2667234}" type="presParOf" srcId="{D65A173F-4FC8-408C-A067-F25F73AF5392}" destId="{BFA1FC8C-2793-4B87-931A-AABB99EB296B}" srcOrd="1" destOrd="0" presId="urn:microsoft.com/office/officeart/2005/8/layout/cycle5"/>
    <dgm:cxn modelId="{C51F38F8-7221-4415-9D07-ED8E82AF8B5B}" type="presParOf" srcId="{D65A173F-4FC8-408C-A067-F25F73AF5392}" destId="{DBF195C1-19C0-4B36-8401-D30D123586DF}" srcOrd="2" destOrd="0" presId="urn:microsoft.com/office/officeart/2005/8/layout/cycle5"/>
    <dgm:cxn modelId="{C340A36C-271E-4661-A47B-15A06B489479}" type="presParOf" srcId="{D65A173F-4FC8-408C-A067-F25F73AF5392}" destId="{6415ED48-75D8-49FF-8C25-2C1E7A9ECC9F}" srcOrd="3" destOrd="0" presId="urn:microsoft.com/office/officeart/2005/8/layout/cycle5"/>
    <dgm:cxn modelId="{57B2242E-B60D-44B9-99FC-BC73A3D8170B}" type="presParOf" srcId="{D65A173F-4FC8-408C-A067-F25F73AF5392}" destId="{45A871EE-ABEC-45DD-8245-C54157FBE8E3}" srcOrd="4" destOrd="0" presId="urn:microsoft.com/office/officeart/2005/8/layout/cycle5"/>
    <dgm:cxn modelId="{E47A49A8-B5C3-4852-80CE-EBC2217F1817}" type="presParOf" srcId="{D65A173F-4FC8-408C-A067-F25F73AF5392}" destId="{1009E1B8-5E47-4255-B696-9F2B5609312D}" srcOrd="5" destOrd="0" presId="urn:microsoft.com/office/officeart/2005/8/layout/cycle5"/>
    <dgm:cxn modelId="{99753029-C840-440D-996E-4D4140808DDE}" type="presParOf" srcId="{D65A173F-4FC8-408C-A067-F25F73AF5392}" destId="{7E492796-E467-4A81-8FBA-CE7A04C0EFFB}" srcOrd="6" destOrd="0" presId="urn:microsoft.com/office/officeart/2005/8/layout/cycle5"/>
    <dgm:cxn modelId="{D74D4D24-9DC1-40C8-84FE-11ED59D9E651}" type="presParOf" srcId="{D65A173F-4FC8-408C-A067-F25F73AF5392}" destId="{9838C544-52D7-41F3-A9C3-94F72E00D1B4}" srcOrd="7" destOrd="0" presId="urn:microsoft.com/office/officeart/2005/8/layout/cycle5"/>
    <dgm:cxn modelId="{89EC4394-FCE6-46A6-B812-B95B43A30022}" type="presParOf" srcId="{D65A173F-4FC8-408C-A067-F25F73AF5392}" destId="{5EAB0B8E-78BA-4C65-87A7-0345D699214D}" srcOrd="8" destOrd="0" presId="urn:microsoft.com/office/officeart/2005/8/layout/cycle5"/>
    <dgm:cxn modelId="{9BD2BE16-D9B6-43FF-B929-7024DA822B15}" type="presParOf" srcId="{D65A173F-4FC8-408C-A067-F25F73AF5392}" destId="{10FF7982-3FC6-4581-8D0E-1BC1982B15A8}" srcOrd="9" destOrd="0" presId="urn:microsoft.com/office/officeart/2005/8/layout/cycle5"/>
    <dgm:cxn modelId="{59AB934A-0B89-481E-A23F-350EB42A68A5}" type="presParOf" srcId="{D65A173F-4FC8-408C-A067-F25F73AF5392}" destId="{2F36B176-9744-4387-903F-F2AEA207F197}" srcOrd="10" destOrd="0" presId="urn:microsoft.com/office/officeart/2005/8/layout/cycle5"/>
    <dgm:cxn modelId="{70237AA0-7D82-4ACA-80A7-E8E609CB338E}" type="presParOf" srcId="{D65A173F-4FC8-408C-A067-F25F73AF5392}" destId="{5A21C4DE-22CE-4E91-9DC8-4FEEC0DE0B1F}" srcOrd="11" destOrd="0" presId="urn:microsoft.com/office/officeart/2005/8/layout/cycle5"/>
    <dgm:cxn modelId="{52F8B9AF-0999-4585-AAD6-70E1FF855E70}" type="presParOf" srcId="{D65A173F-4FC8-408C-A067-F25F73AF5392}" destId="{D5792291-BD31-473C-ABA6-1617783AB368}" srcOrd="12" destOrd="0" presId="urn:microsoft.com/office/officeart/2005/8/layout/cycle5"/>
    <dgm:cxn modelId="{5D9154C2-56E1-42DC-94B5-B54256D2881B}" type="presParOf" srcId="{D65A173F-4FC8-408C-A067-F25F73AF5392}" destId="{5BE5660A-5AEC-4DBA-85A3-F8A65BE046BA}" srcOrd="13" destOrd="0" presId="urn:microsoft.com/office/officeart/2005/8/layout/cycle5"/>
    <dgm:cxn modelId="{A109A453-E189-473F-868E-AFD2D73528A7}" type="presParOf" srcId="{D65A173F-4FC8-408C-A067-F25F73AF5392}" destId="{2CA7F666-A47A-42CA-AA47-DEADA90F4B1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57722-E084-46D8-9AAE-561DC4605AE4}">
      <dsp:nvSpPr>
        <dsp:cNvPr id="0" name=""/>
        <dsp:cNvSpPr/>
      </dsp:nvSpPr>
      <dsp:spPr>
        <a:xfrm>
          <a:off x="4391808" y="18544"/>
          <a:ext cx="3510621" cy="1213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Первоначально волонтёрами называли исключительно солдат-добровольцев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1057" y="77793"/>
        <a:ext cx="3392123" cy="1095217"/>
      </dsp:txXfrm>
    </dsp:sp>
    <dsp:sp modelId="{DBF195C1-19C0-4B36-8401-D30D123586DF}">
      <dsp:nvSpPr>
        <dsp:cNvPr id="0" name=""/>
        <dsp:cNvSpPr/>
      </dsp:nvSpPr>
      <dsp:spPr>
        <a:xfrm>
          <a:off x="5358588" y="966240"/>
          <a:ext cx="4402082" cy="4402082"/>
        </a:xfrm>
        <a:custGeom>
          <a:avLst/>
          <a:gdLst/>
          <a:ahLst/>
          <a:cxnLst/>
          <a:rect l="0" t="0" r="0" b="0"/>
          <a:pathLst>
            <a:path>
              <a:moveTo>
                <a:pt x="2587331" y="34162"/>
              </a:moveTo>
              <a:arcTo wR="2201041" hR="2201041" stAng="16806478" swAng="2067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5ED48-75D8-49FF-8C25-2C1E7A9ECC9F}">
      <dsp:nvSpPr>
        <dsp:cNvPr id="0" name=""/>
        <dsp:cNvSpPr/>
      </dsp:nvSpPr>
      <dsp:spPr>
        <a:xfrm>
          <a:off x="8118241" y="455053"/>
          <a:ext cx="3539011" cy="19078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1844 году, возникла всемирно теперь известная волонтёрская организация </a:t>
          </a:r>
          <a:r>
            <a:rPr lang="ru-RU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«Христианская ассоциация молодых людей»</a:t>
          </a:r>
          <a:endParaRPr lang="ru-RU" sz="19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375" y="548187"/>
        <a:ext cx="3352743" cy="1721581"/>
      </dsp:txXfrm>
    </dsp:sp>
    <dsp:sp modelId="{1009E1B8-5E47-4255-B696-9F2B5609312D}">
      <dsp:nvSpPr>
        <dsp:cNvPr id="0" name=""/>
        <dsp:cNvSpPr/>
      </dsp:nvSpPr>
      <dsp:spPr>
        <a:xfrm>
          <a:off x="6482332" y="-1569610"/>
          <a:ext cx="4402082" cy="4402082"/>
        </a:xfrm>
        <a:custGeom>
          <a:avLst/>
          <a:gdLst/>
          <a:ahLst/>
          <a:cxnLst/>
          <a:rect l="0" t="0" r="0" b="0"/>
          <a:pathLst>
            <a:path>
              <a:moveTo>
                <a:pt x="3390425" y="4053052"/>
              </a:moveTo>
              <a:arcTo wR="2201041" hR="2201041" stAng="3437455" swAng="9904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92796-E467-4A81-8FBA-CE7A04C0EFFB}">
      <dsp:nvSpPr>
        <dsp:cNvPr id="0" name=""/>
        <dsp:cNvSpPr/>
      </dsp:nvSpPr>
      <dsp:spPr>
        <a:xfrm>
          <a:off x="6561464" y="2793594"/>
          <a:ext cx="4381298" cy="23035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 всемирное распространение в последние десятилетия XIX века таких декларативно волонтёрских организаций как Общество милосердия (англ. </a:t>
          </a:r>
          <a:r>
            <a:rPr lang="ru-RU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Relief</a:t>
          </a: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«Армия спасения», «Общество Красного креста»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3913" y="2906043"/>
        <a:ext cx="4156400" cy="2078639"/>
      </dsp:txXfrm>
    </dsp:sp>
    <dsp:sp modelId="{5EAB0B8E-78BA-4C65-87A7-0345D699214D}">
      <dsp:nvSpPr>
        <dsp:cNvPr id="0" name=""/>
        <dsp:cNvSpPr/>
      </dsp:nvSpPr>
      <dsp:spPr>
        <a:xfrm>
          <a:off x="4104220" y="1176696"/>
          <a:ext cx="4402082" cy="4402082"/>
        </a:xfrm>
        <a:custGeom>
          <a:avLst/>
          <a:gdLst/>
          <a:ahLst/>
          <a:cxnLst/>
          <a:rect l="0" t="0" r="0" b="0"/>
          <a:pathLst>
            <a:path>
              <a:moveTo>
                <a:pt x="3107633" y="4206700"/>
              </a:moveTo>
              <a:arcTo wR="2201041" hR="2201041" stAng="3940573" swAng="29187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F7982-3FC6-4581-8D0E-1BC1982B15A8}">
      <dsp:nvSpPr>
        <dsp:cNvPr id="0" name=""/>
        <dsp:cNvSpPr/>
      </dsp:nvSpPr>
      <dsp:spPr>
        <a:xfrm>
          <a:off x="1476804" y="2844357"/>
          <a:ext cx="4347795" cy="2252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волонтёрских обществ «добровольные» организации вроде ВПО имени В. И. Ленина, ДОСААФ и ВЛКСМ, полностью аффилированные с государством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6777" y="2954330"/>
        <a:ext cx="4127849" cy="2032853"/>
      </dsp:txXfrm>
    </dsp:sp>
    <dsp:sp modelId="{5A21C4DE-22CE-4E91-9DC8-4FEEC0DE0B1F}">
      <dsp:nvSpPr>
        <dsp:cNvPr id="0" name=""/>
        <dsp:cNvSpPr/>
      </dsp:nvSpPr>
      <dsp:spPr>
        <a:xfrm>
          <a:off x="1187025" y="-1554343"/>
          <a:ext cx="4402082" cy="4402082"/>
        </a:xfrm>
        <a:custGeom>
          <a:avLst/>
          <a:gdLst/>
          <a:ahLst/>
          <a:cxnLst/>
          <a:rect l="0" t="0" r="0" b="0"/>
          <a:pathLst>
            <a:path>
              <a:moveTo>
                <a:pt x="1877211" y="4378129"/>
              </a:moveTo>
              <a:arcTo wR="2201041" hR="2201041" stAng="5907623" swAng="9655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92291-BD31-473C-ABA6-1617783AB368}">
      <dsp:nvSpPr>
        <dsp:cNvPr id="0" name=""/>
        <dsp:cNvSpPr/>
      </dsp:nvSpPr>
      <dsp:spPr>
        <a:xfrm>
          <a:off x="603040" y="526596"/>
          <a:ext cx="3636624" cy="2029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2010 года о поддержке волонтёрских проектов официально объявило правительство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106" y="625662"/>
        <a:ext cx="3438492" cy="1831244"/>
      </dsp:txXfrm>
    </dsp:sp>
    <dsp:sp modelId="{2CA7F666-A47A-42CA-AA47-DEADA90F4B18}">
      <dsp:nvSpPr>
        <dsp:cNvPr id="0" name=""/>
        <dsp:cNvSpPr/>
      </dsp:nvSpPr>
      <dsp:spPr>
        <a:xfrm>
          <a:off x="2639788" y="1010611"/>
          <a:ext cx="4402082" cy="4402082"/>
        </a:xfrm>
        <a:custGeom>
          <a:avLst/>
          <a:gdLst/>
          <a:ahLst/>
          <a:cxnLst/>
          <a:rect l="0" t="0" r="0" b="0"/>
          <a:pathLst>
            <a:path>
              <a:moveTo>
                <a:pt x="1630079" y="75344"/>
              </a:moveTo>
              <a:arcTo wR="2201041" hR="2201041" stAng="15297913" swAng="146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4368DAB-4139-4CE1-97AC-FB95524BC630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576DFE5-0385-433E-874F-7B7ADBC2BF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6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5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4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3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0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6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52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8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0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5531F-203E-4763-85C7-EEFCD856FC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7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BFA5-F5C0-4E45-A8A4-176A3C3B8484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7D71-0A46-429A-A930-B5E93547D73F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BF118-CB13-41D2-BF9A-13E3609D0C23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2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2EB9-664A-4791-A114-DA10E8533EE4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BF61-FCF1-4AF7-959A-1B8A88E85C63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8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2B8-F2C5-4594-A9C7-2D40F12FAF59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4EED-212C-4D07-8FED-317DB06EE809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F8E8-7E15-4D28-B50F-CA5B5476DB66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6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3F7F-8B44-478F-A788-ED9BB4BADCC1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7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E7CE-EF9C-4657-A1A4-3D94BECEF8C6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9682" cy="685841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903519" y="5301208"/>
            <a:ext cx="3286894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3424" y="563569"/>
            <a:ext cx="284443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Museo Cyrl 500"/>
              </a:defRPr>
            </a:lvl1pPr>
          </a:lstStyle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167B-8099-40E5-9FBA-416385463AC4}" type="datetime1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67214" y="5877271"/>
            <a:ext cx="559032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90000"/>
              </a:lnSpc>
            </a:pPr>
            <a:r>
              <a:rPr lang="ru-RU" b="1" dirty="0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Кадеты: Власенко</a:t>
            </a:r>
            <a:r>
              <a:rPr lang="en-US" b="1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</a:t>
            </a:r>
            <a:r>
              <a:rPr lang="ru-RU" b="1" dirty="0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Стебякина Полина, </a:t>
            </a:r>
          </a:p>
          <a:p>
            <a:pPr defTabSz="914309">
              <a:lnSpc>
                <a:spcPct val="90000"/>
              </a:lnSpc>
            </a:pPr>
            <a:r>
              <a:rPr lang="ru-RU" b="1" dirty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Чуднова Полина, </a:t>
            </a:r>
            <a:r>
              <a:rPr lang="ru-RU" b="1" dirty="0" err="1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Чуженьков</a:t>
            </a:r>
            <a:r>
              <a:rPr lang="ru-RU" b="1" dirty="0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Данила, 	</a:t>
            </a:r>
            <a:r>
              <a:rPr lang="ru-RU" b="1" dirty="0" err="1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Цакоев</a:t>
            </a:r>
            <a:r>
              <a:rPr lang="ru-RU" b="1" dirty="0" smtClean="0">
                <a:solidFill>
                  <a:srgbClr val="2B3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Заурбек</a:t>
            </a:r>
            <a:endParaRPr lang="ru-RU" dirty="0">
              <a:solidFill>
                <a:srgbClr val="2B37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231" y="4509120"/>
            <a:ext cx="114533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 b="1" cap="all" dirty="0" smtClean="0">
                <a:solidFill>
                  <a:srgbClr val="2F3A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волонтеры»</a:t>
            </a:r>
            <a:endParaRPr lang="ru-RU" sz="5400" b="1" cap="all" dirty="0">
              <a:solidFill>
                <a:srgbClr val="2F3A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11343272" y="3284984"/>
            <a:ext cx="847141" cy="78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0550" y="260648"/>
            <a:ext cx="928903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 МОСКВЫ «ШКОЛА № 1619 имени М.И.ЦВЕТАЕВОЙ»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3598" y="260648"/>
            <a:ext cx="202026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www.co1619.mskobr.ru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78" y="1543765"/>
            <a:ext cx="2880320" cy="249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139 кадет, </a:t>
            </a:r>
            <a:endParaRPr lang="en-US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 ЛКВ…  </a:t>
            </a:r>
          </a:p>
          <a:p>
            <a:endParaRPr lang="ru-RU" sz="3000" dirty="0"/>
          </a:p>
        </p:txBody>
      </p:sp>
      <p:pic>
        <p:nvPicPr>
          <p:cNvPr id="5" name="Рисунок 4" descr="C:\Users\User\Documents\Логотип новы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0"/>
            <a:ext cx="1133962" cy="10526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55531" y="302592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ТОЛЬКО НАЧАЛО……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content-frx5-1.cdninstagram.com/vp/cb204d4894e07528c9f23d2f45ddcbfd/5CA30E59/t51.2885-15/e35/44917780_263967464247502_4551761990323583266_n.jpg?se=4&amp;ig_cache_key=MTkyMzU1MzY3NDUxMDM3NzcyMA%3D%3D.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53" y="4149080"/>
            <a:ext cx="380202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ventsinrussia.com/eventsimages/otherevent/1d217d90105c4b7f5339140508730f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7" y="1047289"/>
            <a:ext cx="3695654" cy="2771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ogorodsamara.ru/userfiles/images/image-06-2017/golden_heart_logo11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4364603"/>
            <a:ext cx="3791987" cy="2384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495806" y="6334792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10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6" name="Picture 8" descr="https://lytgimnazian4.edumsko.ru/uploads/2000/1113/section/49103/risunki/2_(2).jpg?149874610264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3" b="9104"/>
          <a:stretch/>
        </p:blipFill>
        <p:spPr bwMode="auto">
          <a:xfrm>
            <a:off x="3160742" y="1052693"/>
            <a:ext cx="4788000" cy="282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58902" y="3819030"/>
            <a:ext cx="4464496" cy="128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«Собраться вместе – это начало.</a:t>
            </a:r>
          </a:p>
          <a:p>
            <a:pPr algn="just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Держаться вместе – это прогресс.</a:t>
            </a:r>
          </a:p>
          <a:p>
            <a:pPr algn="just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вместе – это успех.»</a:t>
            </a:r>
          </a:p>
          <a:p>
            <a:pPr algn="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Генри Форд</a:t>
            </a:r>
          </a:p>
        </p:txBody>
      </p:sp>
    </p:spTree>
    <p:extLst>
      <p:ext uri="{BB962C8B-B14F-4D97-AF65-F5344CB8AC3E}">
        <p14:creationId xmlns:p14="http://schemas.microsoft.com/office/powerpoint/2010/main" val="26204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09030" y="6216984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11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29935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32" y="3212976"/>
            <a:ext cx="9861153" cy="219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2678" y="5521902"/>
            <a:ext cx="958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rgbClr val="009E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7200" i="1" dirty="0" err="1" smtClean="0">
                <a:solidFill>
                  <a:srgbClr val="009E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делатьдоброкруто</a:t>
            </a:r>
            <a:endParaRPr lang="ru-RU" sz="7200" i="1" dirty="0">
              <a:solidFill>
                <a:srgbClr val="009E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734" y="476672"/>
            <a:ext cx="990978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– великое дело. У нее одной благодатные последствия. Остальное все – тлен.»</a:t>
            </a:r>
          </a:p>
          <a:p>
            <a:pPr algn="r"/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П.С. Нахимов</a:t>
            </a:r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333040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И ЕГО ВИДЫ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88625" y="6214856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2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31929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Учитель\Desktop\волонтё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89" y="1709127"/>
            <a:ext cx="8240305" cy="38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745369" y="1420911"/>
            <a:ext cx="1543050" cy="153837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8707505" y="5007737"/>
            <a:ext cx="1412374" cy="1369729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373440" y="4512232"/>
            <a:ext cx="1443314" cy="1419554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Овал 21"/>
          <p:cNvSpPr/>
          <p:nvPr/>
        </p:nvSpPr>
        <p:spPr>
          <a:xfrm>
            <a:off x="10137892" y="1046300"/>
            <a:ext cx="1587330" cy="1442386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13736" y="1897708"/>
            <a:ext cx="16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3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волонтерство</a:t>
            </a:r>
            <a:endParaRPr lang="ru-RU" sz="1600" b="1" i="1" dirty="0">
              <a:solidFill>
                <a:srgbClr val="3138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425" y="6085078"/>
            <a:ext cx="16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3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в ЧС</a:t>
            </a:r>
            <a:endParaRPr lang="ru-RU" sz="1600" b="1" i="1" dirty="0">
              <a:solidFill>
                <a:srgbClr val="3138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9879" y="5400212"/>
            <a:ext cx="16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3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волонтерство</a:t>
            </a:r>
            <a:endParaRPr lang="ru-RU" sz="1600" b="1" i="1" dirty="0">
              <a:solidFill>
                <a:srgbClr val="3138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2549" y="1475106"/>
            <a:ext cx="16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38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волонтерство</a:t>
            </a:r>
            <a:endParaRPr lang="ru-RU" sz="1600" b="1" i="1" dirty="0">
              <a:solidFill>
                <a:srgbClr val="3138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277891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КНИЖКА ВОЛОНТЕРА (ЛКВ)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88625" y="6214856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3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0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/>
        </p:blipFill>
        <p:spPr>
          <a:xfrm>
            <a:off x="106697" y="1570725"/>
            <a:ext cx="7384042" cy="4644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1690" b="5745"/>
          <a:stretch/>
        </p:blipFill>
        <p:spPr>
          <a:xfrm>
            <a:off x="7958719" y="901893"/>
            <a:ext cx="3752490" cy="2850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" b="4182"/>
          <a:stretch/>
        </p:blipFill>
        <p:spPr>
          <a:xfrm>
            <a:off x="8466964" y="3830046"/>
            <a:ext cx="2736000" cy="28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42679" y="116631"/>
            <a:ext cx="10493466" cy="9406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Волонтерское движение: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возникновения 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становления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738495"/>
            <a:ext cx="12190413" cy="121278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300" y="4437"/>
            <a:ext cx="1133962" cy="10528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003262"/>
              </p:ext>
            </p:extLst>
          </p:nvPr>
        </p:nvGraphicFramePr>
        <p:xfrm>
          <a:off x="0" y="1149309"/>
          <a:ext cx="12080361" cy="516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485251" y="6184240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4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333040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В РОССИИ В ЦИФРАХ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00403" y="6190239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5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96913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13034" r="2539"/>
          <a:stretch/>
        </p:blipFill>
        <p:spPr>
          <a:xfrm>
            <a:off x="2745624" y="980728"/>
            <a:ext cx="6699162" cy="56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307294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ПРОСТРАНСТВО В МОСКВЕ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88625" y="6214856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6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29936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Учитель\Desktop\Безымянный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5999" r="884" b="1256"/>
          <a:stretch/>
        </p:blipFill>
        <p:spPr bwMode="auto">
          <a:xfrm>
            <a:off x="695205" y="1082629"/>
            <a:ext cx="10800000" cy="54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330" y="267328"/>
            <a:ext cx="10526560" cy="785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ПОБУЖДАЮЩИЕ ЗАНИМАТЬСЯ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ВОЛОНТЁРСКОЙ ДЕЯТЕЛЬНОСТЬЮ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88626" y="6208358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7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0"/>
            <a:ext cx="1133962" cy="105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 r="9110" b="2865"/>
          <a:stretch/>
        </p:blipFill>
        <p:spPr>
          <a:xfrm>
            <a:off x="1918742" y="1124744"/>
            <a:ext cx="9180000" cy="5328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68732"/>
            <a:ext cx="64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опроса воспитанников и кадет ГБОУ Школа № 1619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302592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В ГБОУ ШКОЛЕ № 1619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88626" y="6214856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8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4498" y="25234"/>
            <a:ext cx="1133962" cy="105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/>
          <p:cNvSpPr/>
          <p:nvPr/>
        </p:nvSpPr>
        <p:spPr>
          <a:xfrm>
            <a:off x="254722" y="1187002"/>
            <a:ext cx="3240000" cy="322595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4403016" y="3356992"/>
            <a:ext cx="3276366" cy="327837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293458" y="4516139"/>
            <a:ext cx="3162527" cy="528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«Бессмертный полк»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59935" y="2316009"/>
            <a:ext cx="3162527" cy="848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антитеррористический проект «Ангелы Беслана»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94224" y="4516140"/>
            <a:ext cx="3162527" cy="5288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«Мой настоящий герой»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8494223" y="1187002"/>
            <a:ext cx="3162527" cy="3225954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765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62" y="277358"/>
            <a:ext cx="10526560" cy="49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В ГБОУ ШКОЛА № 1619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738064"/>
            <a:ext cx="12190413" cy="121262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95806" y="6208358"/>
            <a:ext cx="70178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fld id="{450677FE-6C4C-41DC-87EE-47B546912898}" type="slidenum">
              <a:rPr lang="ru-RU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 algn="ctr"/>
              <a:t>9</a:t>
            </a:fld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547" y="2076865"/>
            <a:ext cx="1105644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User\Documents\Логотип новы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>
            <a:fillRect/>
          </a:stretch>
        </p:blipFill>
        <p:spPr bwMode="auto">
          <a:xfrm>
            <a:off x="-1" y="0"/>
            <a:ext cx="1133962" cy="105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4428693" y="3361452"/>
            <a:ext cx="3333024" cy="321549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302121" y="1149607"/>
            <a:ext cx="3348000" cy="335415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8412854" y="1149607"/>
            <a:ext cx="3312368" cy="321549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394857" y="4583305"/>
            <a:ext cx="3162527" cy="771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ДОНМ «Наши общие возможности – наши общие результаты»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87774" y="4551652"/>
            <a:ext cx="3162527" cy="4174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акция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3940" y="2440926"/>
            <a:ext cx="3162527" cy="771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в детских домах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детям»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255</Words>
  <Application>Microsoft Office PowerPoint</Application>
  <PresentationFormat>Произвольный</PresentationFormat>
  <Paragraphs>61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Museo Cyrl 500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admin</cp:lastModifiedBy>
  <cp:revision>162</cp:revision>
  <cp:lastPrinted>2019-01-30T07:58:51Z</cp:lastPrinted>
  <dcterms:created xsi:type="dcterms:W3CDTF">2018-09-13T11:02:01Z</dcterms:created>
  <dcterms:modified xsi:type="dcterms:W3CDTF">2019-03-22T06:55:34Z</dcterms:modified>
</cp:coreProperties>
</file>