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1" r:id="rId2"/>
    <p:sldId id="285" r:id="rId3"/>
    <p:sldId id="286" r:id="rId4"/>
    <p:sldId id="266" r:id="rId5"/>
    <p:sldId id="289" r:id="rId6"/>
    <p:sldId id="294" r:id="rId7"/>
    <p:sldId id="293" r:id="rId8"/>
    <p:sldId id="305" r:id="rId9"/>
    <p:sldId id="302" r:id="rId10"/>
    <p:sldId id="295" r:id="rId11"/>
    <p:sldId id="303" r:id="rId12"/>
    <p:sldId id="277" r:id="rId13"/>
    <p:sldId id="272" r:id="rId14"/>
    <p:sldId id="271" r:id="rId15"/>
    <p:sldId id="304" r:id="rId16"/>
    <p:sldId id="296" r:id="rId17"/>
    <p:sldId id="297" r:id="rId18"/>
    <p:sldId id="298" r:id="rId19"/>
    <p:sldId id="300" r:id="rId20"/>
    <p:sldId id="301" r:id="rId21"/>
    <p:sldId id="309" r:id="rId22"/>
    <p:sldId id="299" r:id="rId23"/>
    <p:sldId id="274" r:id="rId24"/>
    <p:sldId id="306" r:id="rId25"/>
    <p:sldId id="267" r:id="rId26"/>
    <p:sldId id="310" r:id="rId27"/>
    <p:sldId id="292" r:id="rId28"/>
    <p:sldId id="308" r:id="rId29"/>
    <p:sldId id="287" r:id="rId30"/>
    <p:sldId id="265" r:id="rId31"/>
  </p:sldIdLst>
  <p:sldSz cx="9144000" cy="6858000" type="screen4x3"/>
  <p:notesSz cx="6858000" cy="9144000"/>
  <p:defaultTextStyle>
    <a:defPPr>
      <a:defRPr lang="ru-RU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11" autoAdjust="0"/>
    <p:restoredTop sz="94660"/>
  </p:normalViewPr>
  <p:slideViewPr>
    <p:cSldViewPr>
      <p:cViewPr>
        <p:scale>
          <a:sx n="66" d="100"/>
          <a:sy n="66" d="100"/>
        </p:scale>
        <p:origin x="-1356" y="-1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9FAD6DE-DFCF-4550-BF9A-1DE92B85BDFE}" type="doc">
      <dgm:prSet loTypeId="urn:microsoft.com/office/officeart/2005/8/layout/architecture+Icon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1E8C08F-B448-493A-A2D8-4943F3FBD57A}">
      <dgm:prSet phldrT="[Текст]" custT="1"/>
      <dgm:spPr>
        <a:solidFill>
          <a:schemeClr val="accent1"/>
        </a:solidFill>
      </dgm:spPr>
      <dgm:t>
        <a:bodyPr/>
        <a:lstStyle/>
        <a:p>
          <a:r>
            <a:rPr lang="ru-RU" sz="2800" baseline="0" dirty="0" smtClean="0">
              <a:solidFill>
                <a:srgbClr val="002060"/>
              </a:solidFill>
            </a:rPr>
            <a:t>«Школа юнг» (5 </a:t>
          </a:r>
          <a:r>
            <a:rPr lang="ru-RU" sz="2800" baseline="0" dirty="0" err="1" smtClean="0">
              <a:solidFill>
                <a:srgbClr val="002060"/>
              </a:solidFill>
            </a:rPr>
            <a:t>кл</a:t>
          </a:r>
          <a:r>
            <a:rPr lang="ru-RU" sz="2800" baseline="0" dirty="0" smtClean="0">
              <a:solidFill>
                <a:srgbClr val="002060"/>
              </a:solidFill>
            </a:rPr>
            <a:t>.)</a:t>
          </a:r>
          <a:endParaRPr lang="ru-RU" sz="5400" baseline="0" dirty="0">
            <a:solidFill>
              <a:srgbClr val="002060"/>
            </a:solidFill>
          </a:endParaRPr>
        </a:p>
      </dgm:t>
    </dgm:pt>
    <dgm:pt modelId="{CB4C3DBF-66A6-409D-AFFE-67CE2CC9D541}" type="parTrans" cxnId="{100CD05A-69F2-4690-B898-35C2461907A3}">
      <dgm:prSet/>
      <dgm:spPr/>
      <dgm:t>
        <a:bodyPr/>
        <a:lstStyle/>
        <a:p>
          <a:endParaRPr lang="ru-RU"/>
        </a:p>
      </dgm:t>
    </dgm:pt>
    <dgm:pt modelId="{1157F1BF-1C4E-48D8-A23C-1078886937AE}" type="sibTrans" cxnId="{100CD05A-69F2-4690-B898-35C2461907A3}">
      <dgm:prSet/>
      <dgm:spPr/>
      <dgm:t>
        <a:bodyPr/>
        <a:lstStyle/>
        <a:p>
          <a:endParaRPr lang="ru-RU"/>
        </a:p>
      </dgm:t>
    </dgm:pt>
    <dgm:pt modelId="{9F972974-71F6-40F1-9B65-1FD232C743F0}">
      <dgm:prSet phldrT="[Текст]"/>
      <dgm:spPr>
        <a:solidFill>
          <a:schemeClr val="accent1"/>
        </a:solidFill>
      </dgm:spPr>
      <dgm:t>
        <a:bodyPr/>
        <a:lstStyle/>
        <a:p>
          <a:r>
            <a:rPr lang="ru-RU" baseline="0" dirty="0" smtClean="0">
              <a:solidFill>
                <a:srgbClr val="002060"/>
              </a:solidFill>
            </a:rPr>
            <a:t> «Дорога в море» </a:t>
          </a:r>
        </a:p>
        <a:p>
          <a:r>
            <a:rPr lang="ru-RU" baseline="0" dirty="0" smtClean="0">
              <a:solidFill>
                <a:srgbClr val="002060"/>
              </a:solidFill>
            </a:rPr>
            <a:t>(10-11 </a:t>
          </a:r>
          <a:r>
            <a:rPr lang="ru-RU" baseline="0" dirty="0" err="1" smtClean="0">
              <a:solidFill>
                <a:srgbClr val="002060"/>
              </a:solidFill>
            </a:rPr>
            <a:t>кл</a:t>
          </a:r>
          <a:r>
            <a:rPr lang="ru-RU" baseline="0" dirty="0" smtClean="0">
              <a:solidFill>
                <a:srgbClr val="002060"/>
              </a:solidFill>
            </a:rPr>
            <a:t>.)</a:t>
          </a:r>
        </a:p>
      </dgm:t>
    </dgm:pt>
    <dgm:pt modelId="{47419560-2D2D-46C6-B863-CB9EB44D72CC}" type="parTrans" cxnId="{F6F1B837-DA4A-4FCE-BFCA-5E69ADBF4B71}">
      <dgm:prSet/>
      <dgm:spPr/>
      <dgm:t>
        <a:bodyPr/>
        <a:lstStyle/>
        <a:p>
          <a:endParaRPr lang="ru-RU"/>
        </a:p>
      </dgm:t>
    </dgm:pt>
    <dgm:pt modelId="{470FC498-EEC6-4C83-B9FB-0241E4E74B78}" type="sibTrans" cxnId="{F6F1B837-DA4A-4FCE-BFCA-5E69ADBF4B71}">
      <dgm:prSet/>
      <dgm:spPr/>
      <dgm:t>
        <a:bodyPr/>
        <a:lstStyle/>
        <a:p>
          <a:endParaRPr lang="ru-RU"/>
        </a:p>
      </dgm:t>
    </dgm:pt>
    <dgm:pt modelId="{8F86352A-ACD8-49AC-9E53-82C9BD5E542B}">
      <dgm:prSet phldrT="[Текст]"/>
      <dgm:spPr>
        <a:solidFill>
          <a:schemeClr val="accent1"/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baseline="0" dirty="0" smtClean="0">
              <a:solidFill>
                <a:srgbClr val="002060"/>
              </a:solidFill>
            </a:rPr>
            <a:t> «Служить России!» 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baseline="0" dirty="0" smtClean="0">
              <a:solidFill>
                <a:srgbClr val="002060"/>
              </a:solidFill>
            </a:rPr>
            <a:t>(10-11 </a:t>
          </a:r>
          <a:r>
            <a:rPr lang="ru-RU" baseline="0" dirty="0" err="1" smtClean="0">
              <a:solidFill>
                <a:srgbClr val="002060"/>
              </a:solidFill>
            </a:rPr>
            <a:t>кл</a:t>
          </a:r>
          <a:r>
            <a:rPr lang="ru-RU" baseline="0" dirty="0" smtClean="0">
              <a:solidFill>
                <a:srgbClr val="002060"/>
              </a:solidFill>
            </a:rPr>
            <a:t>.)</a:t>
          </a:r>
          <a:endParaRPr lang="en-US" baseline="0" dirty="0" smtClean="0">
            <a:solidFill>
              <a:srgbClr val="002060"/>
            </a:solidFill>
          </a:endParaRPr>
        </a:p>
      </dgm:t>
    </dgm:pt>
    <dgm:pt modelId="{A43EF651-D966-4B56-B04C-7825A2DC9BAD}" type="parTrans" cxnId="{FB3D43E8-8811-4C0A-8FF9-8D93AFED6330}">
      <dgm:prSet/>
      <dgm:spPr/>
      <dgm:t>
        <a:bodyPr/>
        <a:lstStyle/>
        <a:p>
          <a:endParaRPr lang="ru-RU"/>
        </a:p>
      </dgm:t>
    </dgm:pt>
    <dgm:pt modelId="{1BC416F4-291D-4315-BA76-075CD83638BB}" type="sibTrans" cxnId="{FB3D43E8-8811-4C0A-8FF9-8D93AFED6330}">
      <dgm:prSet/>
      <dgm:spPr/>
      <dgm:t>
        <a:bodyPr/>
        <a:lstStyle/>
        <a:p>
          <a:endParaRPr lang="ru-RU"/>
        </a:p>
      </dgm:t>
    </dgm:pt>
    <dgm:pt modelId="{60C09D62-1431-45EC-8BA7-854C5E6BC22E}">
      <dgm:prSet/>
      <dgm:spPr/>
      <dgm:t>
        <a:bodyPr/>
        <a:lstStyle/>
        <a:p>
          <a:r>
            <a:rPr lang="ru-RU" baseline="0" dirty="0" smtClean="0">
              <a:solidFill>
                <a:srgbClr val="002060"/>
              </a:solidFill>
            </a:rPr>
            <a:t>«Школа мужества и мастерства под парусами» (6-9 </a:t>
          </a:r>
          <a:r>
            <a:rPr lang="ru-RU" baseline="0" dirty="0" err="1" smtClean="0">
              <a:solidFill>
                <a:srgbClr val="002060"/>
              </a:solidFill>
            </a:rPr>
            <a:t>кл</a:t>
          </a:r>
          <a:r>
            <a:rPr lang="ru-RU" baseline="0" dirty="0" smtClean="0">
              <a:solidFill>
                <a:srgbClr val="002060"/>
              </a:solidFill>
            </a:rPr>
            <a:t>.)</a:t>
          </a:r>
          <a:endParaRPr lang="ru-RU" dirty="0"/>
        </a:p>
      </dgm:t>
    </dgm:pt>
    <dgm:pt modelId="{AFC07380-C784-403F-9D65-4B6C2AC8C47B}" type="parTrans" cxnId="{0CF0E908-BC63-4CE6-9010-35B1E0F3E019}">
      <dgm:prSet/>
      <dgm:spPr/>
      <dgm:t>
        <a:bodyPr/>
        <a:lstStyle/>
        <a:p>
          <a:endParaRPr lang="ru-RU"/>
        </a:p>
      </dgm:t>
    </dgm:pt>
    <dgm:pt modelId="{5E8BB350-9AE0-4272-B362-287B52EDE68B}" type="sibTrans" cxnId="{0CF0E908-BC63-4CE6-9010-35B1E0F3E019}">
      <dgm:prSet/>
      <dgm:spPr/>
      <dgm:t>
        <a:bodyPr/>
        <a:lstStyle/>
        <a:p>
          <a:endParaRPr lang="ru-RU"/>
        </a:p>
      </dgm:t>
    </dgm:pt>
    <dgm:pt modelId="{920E50B6-A664-4328-89A4-E726C940E02C}">
      <dgm:prSet/>
      <dgm:spPr/>
      <dgm:t>
        <a:bodyPr/>
        <a:lstStyle/>
        <a:p>
          <a:r>
            <a:rPr lang="ru-RU" baseline="0" dirty="0" smtClean="0">
              <a:solidFill>
                <a:srgbClr val="002060"/>
              </a:solidFill>
            </a:rPr>
            <a:t>«Морская пехота» </a:t>
          </a:r>
        </a:p>
        <a:p>
          <a:r>
            <a:rPr lang="ru-RU" baseline="0" dirty="0" smtClean="0">
              <a:solidFill>
                <a:srgbClr val="002060"/>
              </a:solidFill>
            </a:rPr>
            <a:t>(6-9 </a:t>
          </a:r>
          <a:r>
            <a:rPr lang="ru-RU" baseline="0" dirty="0" err="1" smtClean="0">
              <a:solidFill>
                <a:srgbClr val="002060"/>
              </a:solidFill>
            </a:rPr>
            <a:t>кл</a:t>
          </a:r>
          <a:r>
            <a:rPr lang="ru-RU" baseline="0" dirty="0" smtClean="0">
              <a:solidFill>
                <a:srgbClr val="002060"/>
              </a:solidFill>
            </a:rPr>
            <a:t>.</a:t>
          </a:r>
          <a:r>
            <a:rPr lang="en-US" baseline="0" dirty="0" smtClean="0">
              <a:solidFill>
                <a:srgbClr val="002060"/>
              </a:solidFill>
            </a:rPr>
            <a:t>)</a:t>
          </a:r>
          <a:endParaRPr lang="ru-RU" dirty="0"/>
        </a:p>
      </dgm:t>
    </dgm:pt>
    <dgm:pt modelId="{20087F48-726D-468E-883D-0470E535D53C}" type="parTrans" cxnId="{1BD18E3D-7514-45E4-9552-D511A61C2884}">
      <dgm:prSet/>
      <dgm:spPr/>
      <dgm:t>
        <a:bodyPr/>
        <a:lstStyle/>
        <a:p>
          <a:endParaRPr lang="ru-RU"/>
        </a:p>
      </dgm:t>
    </dgm:pt>
    <dgm:pt modelId="{95BD0B92-08FA-46EB-B657-5F89F275B1C4}" type="sibTrans" cxnId="{1BD18E3D-7514-45E4-9552-D511A61C2884}">
      <dgm:prSet/>
      <dgm:spPr/>
      <dgm:t>
        <a:bodyPr/>
        <a:lstStyle/>
        <a:p>
          <a:endParaRPr lang="ru-RU"/>
        </a:p>
      </dgm:t>
    </dgm:pt>
    <dgm:pt modelId="{70F66FBC-779C-47CE-B91B-958A75107527}" type="pres">
      <dgm:prSet presAssocID="{E9FAD6DE-DFCF-4550-BF9A-1DE92B85BDFE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D51AC828-7DCF-4479-B3CD-072403CA29AC}" type="pres">
      <dgm:prSet presAssocID="{D1E8C08F-B448-493A-A2D8-4943F3FBD57A}" presName="vertOne" presStyleCnt="0"/>
      <dgm:spPr/>
    </dgm:pt>
    <dgm:pt modelId="{B3ECCA47-E247-48D5-8904-865F363DE240}" type="pres">
      <dgm:prSet presAssocID="{D1E8C08F-B448-493A-A2D8-4943F3FBD57A}" presName="txOne" presStyleLbl="node0" presStyleIdx="0" presStyleCnt="1" custLinFactNeighborY="138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7F7A186-8577-405A-92C1-A6F11322E9A8}" type="pres">
      <dgm:prSet presAssocID="{D1E8C08F-B448-493A-A2D8-4943F3FBD57A}" presName="parTransOne" presStyleCnt="0"/>
      <dgm:spPr/>
    </dgm:pt>
    <dgm:pt modelId="{394E4EBF-B927-475A-BCDC-8AF331F27E61}" type="pres">
      <dgm:prSet presAssocID="{D1E8C08F-B448-493A-A2D8-4943F3FBD57A}" presName="horzOne" presStyleCnt="0"/>
      <dgm:spPr/>
    </dgm:pt>
    <dgm:pt modelId="{D9EE2C25-32F2-461B-8DD8-F3AD91C2151B}" type="pres">
      <dgm:prSet presAssocID="{60C09D62-1431-45EC-8BA7-854C5E6BC22E}" presName="vertTwo" presStyleCnt="0"/>
      <dgm:spPr/>
    </dgm:pt>
    <dgm:pt modelId="{368B9821-8AE7-4BF3-A021-3AD11D21237F}" type="pres">
      <dgm:prSet presAssocID="{60C09D62-1431-45EC-8BA7-854C5E6BC22E}" presName="txTwo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2F04EB3-73F5-4C3B-9D28-B049E7C01C8A}" type="pres">
      <dgm:prSet presAssocID="{60C09D62-1431-45EC-8BA7-854C5E6BC22E}" presName="parTransTwo" presStyleCnt="0"/>
      <dgm:spPr/>
    </dgm:pt>
    <dgm:pt modelId="{859A7AFF-028D-474A-9402-5E10E721EC72}" type="pres">
      <dgm:prSet presAssocID="{60C09D62-1431-45EC-8BA7-854C5E6BC22E}" presName="horzTwo" presStyleCnt="0"/>
      <dgm:spPr/>
    </dgm:pt>
    <dgm:pt modelId="{E1036737-1F38-48D7-95C5-0CA7A8947AAA}" type="pres">
      <dgm:prSet presAssocID="{9F972974-71F6-40F1-9B65-1FD232C743F0}" presName="vertThree" presStyleCnt="0"/>
      <dgm:spPr/>
    </dgm:pt>
    <dgm:pt modelId="{98F7FC44-38BC-4DA2-BD6B-9F9F34F628FD}" type="pres">
      <dgm:prSet presAssocID="{9F972974-71F6-40F1-9B65-1FD232C743F0}" presName="txThree" presStyleLbl="node3" presStyleIdx="0" presStyleCnt="2" custLinFactNeighborX="-77" custLinFactNeighborY="239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EA6F0BA-64DD-427F-88BE-3FFAE0B56041}" type="pres">
      <dgm:prSet presAssocID="{9F972974-71F6-40F1-9B65-1FD232C743F0}" presName="horzThree" presStyleCnt="0"/>
      <dgm:spPr/>
    </dgm:pt>
    <dgm:pt modelId="{DCF3654B-1064-4BEC-9419-3C2130EA1C69}" type="pres">
      <dgm:prSet presAssocID="{5E8BB350-9AE0-4272-B362-287B52EDE68B}" presName="sibSpaceTwo" presStyleCnt="0"/>
      <dgm:spPr/>
    </dgm:pt>
    <dgm:pt modelId="{97597C1E-327F-4774-80EB-F3A0EF8A3776}" type="pres">
      <dgm:prSet presAssocID="{920E50B6-A664-4328-89A4-E726C940E02C}" presName="vertTwo" presStyleCnt="0"/>
      <dgm:spPr/>
    </dgm:pt>
    <dgm:pt modelId="{D78094B8-4034-44C8-A7C9-8AB0926E0EA9}" type="pres">
      <dgm:prSet presAssocID="{920E50B6-A664-4328-89A4-E726C940E02C}" presName="txTwo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A1FF9F9-A84C-49D9-A687-0DADE37FB58B}" type="pres">
      <dgm:prSet presAssocID="{920E50B6-A664-4328-89A4-E726C940E02C}" presName="parTransTwo" presStyleCnt="0"/>
      <dgm:spPr/>
    </dgm:pt>
    <dgm:pt modelId="{21DC0ED8-2122-47B6-A2D6-429AABBBF47C}" type="pres">
      <dgm:prSet presAssocID="{920E50B6-A664-4328-89A4-E726C940E02C}" presName="horzTwo" presStyleCnt="0"/>
      <dgm:spPr/>
    </dgm:pt>
    <dgm:pt modelId="{5FADF947-5604-49FB-BA09-57DBB2485C79}" type="pres">
      <dgm:prSet presAssocID="{8F86352A-ACD8-49AC-9E53-82C9BD5E542B}" presName="vertThree" presStyleCnt="0"/>
      <dgm:spPr/>
    </dgm:pt>
    <dgm:pt modelId="{CBFDFADA-58C7-4BE5-A8D2-8B6734774AF3}" type="pres">
      <dgm:prSet presAssocID="{8F86352A-ACD8-49AC-9E53-82C9BD5E542B}" presName="txThree" presStyleLbl="node3" presStyleIdx="1" presStyleCnt="2" custLinFactNeighborX="-724" custLinFactNeighborY="239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5E0C8B4-DE1C-406C-A6FD-5B13F1F28234}" type="pres">
      <dgm:prSet presAssocID="{8F86352A-ACD8-49AC-9E53-82C9BD5E542B}" presName="horzThree" presStyleCnt="0"/>
      <dgm:spPr/>
    </dgm:pt>
  </dgm:ptLst>
  <dgm:cxnLst>
    <dgm:cxn modelId="{69E5EE8E-80F0-4D70-A7B2-20CE183F8D74}" type="presOf" srcId="{D1E8C08F-B448-493A-A2D8-4943F3FBD57A}" destId="{B3ECCA47-E247-48D5-8904-865F363DE240}" srcOrd="0" destOrd="0" presId="urn:microsoft.com/office/officeart/2005/8/layout/architecture+Icon"/>
    <dgm:cxn modelId="{5AB33D5C-BB8E-47D3-9DE9-F3D4FF9658CF}" type="presOf" srcId="{8F86352A-ACD8-49AC-9E53-82C9BD5E542B}" destId="{CBFDFADA-58C7-4BE5-A8D2-8B6734774AF3}" srcOrd="0" destOrd="0" presId="urn:microsoft.com/office/officeart/2005/8/layout/architecture+Icon"/>
    <dgm:cxn modelId="{1BD18E3D-7514-45E4-9552-D511A61C2884}" srcId="{D1E8C08F-B448-493A-A2D8-4943F3FBD57A}" destId="{920E50B6-A664-4328-89A4-E726C940E02C}" srcOrd="1" destOrd="0" parTransId="{20087F48-726D-468E-883D-0470E535D53C}" sibTransId="{95BD0B92-08FA-46EB-B657-5F89F275B1C4}"/>
    <dgm:cxn modelId="{FB3D43E8-8811-4C0A-8FF9-8D93AFED6330}" srcId="{920E50B6-A664-4328-89A4-E726C940E02C}" destId="{8F86352A-ACD8-49AC-9E53-82C9BD5E542B}" srcOrd="0" destOrd="0" parTransId="{A43EF651-D966-4B56-B04C-7825A2DC9BAD}" sibTransId="{1BC416F4-291D-4315-BA76-075CD83638BB}"/>
    <dgm:cxn modelId="{F6F1B837-DA4A-4FCE-BFCA-5E69ADBF4B71}" srcId="{60C09D62-1431-45EC-8BA7-854C5E6BC22E}" destId="{9F972974-71F6-40F1-9B65-1FD232C743F0}" srcOrd="0" destOrd="0" parTransId="{47419560-2D2D-46C6-B863-CB9EB44D72CC}" sibTransId="{470FC498-EEC6-4C83-B9FB-0241E4E74B78}"/>
    <dgm:cxn modelId="{0CF0E908-BC63-4CE6-9010-35B1E0F3E019}" srcId="{D1E8C08F-B448-493A-A2D8-4943F3FBD57A}" destId="{60C09D62-1431-45EC-8BA7-854C5E6BC22E}" srcOrd="0" destOrd="0" parTransId="{AFC07380-C784-403F-9D65-4B6C2AC8C47B}" sibTransId="{5E8BB350-9AE0-4272-B362-287B52EDE68B}"/>
    <dgm:cxn modelId="{100CD05A-69F2-4690-B898-35C2461907A3}" srcId="{E9FAD6DE-DFCF-4550-BF9A-1DE92B85BDFE}" destId="{D1E8C08F-B448-493A-A2D8-4943F3FBD57A}" srcOrd="0" destOrd="0" parTransId="{CB4C3DBF-66A6-409D-AFFE-67CE2CC9D541}" sibTransId="{1157F1BF-1C4E-48D8-A23C-1078886937AE}"/>
    <dgm:cxn modelId="{5BEBAB71-192E-43A7-AB8E-06B8D96B3E01}" type="presOf" srcId="{E9FAD6DE-DFCF-4550-BF9A-1DE92B85BDFE}" destId="{70F66FBC-779C-47CE-B91B-958A75107527}" srcOrd="0" destOrd="0" presId="urn:microsoft.com/office/officeart/2005/8/layout/architecture+Icon"/>
    <dgm:cxn modelId="{395419C8-E026-487D-B669-399F326CEE8F}" type="presOf" srcId="{9F972974-71F6-40F1-9B65-1FD232C743F0}" destId="{98F7FC44-38BC-4DA2-BD6B-9F9F34F628FD}" srcOrd="0" destOrd="0" presId="urn:microsoft.com/office/officeart/2005/8/layout/architecture+Icon"/>
    <dgm:cxn modelId="{CDD857A6-3125-4927-BE45-6EC7D5B734AD}" type="presOf" srcId="{60C09D62-1431-45EC-8BA7-854C5E6BC22E}" destId="{368B9821-8AE7-4BF3-A021-3AD11D21237F}" srcOrd="0" destOrd="0" presId="urn:microsoft.com/office/officeart/2005/8/layout/architecture+Icon"/>
    <dgm:cxn modelId="{3E07F68E-F733-46EC-9893-D4C2DEF3F5C2}" type="presOf" srcId="{920E50B6-A664-4328-89A4-E726C940E02C}" destId="{D78094B8-4034-44C8-A7C9-8AB0926E0EA9}" srcOrd="0" destOrd="0" presId="urn:microsoft.com/office/officeart/2005/8/layout/architecture+Icon"/>
    <dgm:cxn modelId="{EDE3D337-76E1-4D4B-B7C0-5C9F78711073}" type="presParOf" srcId="{70F66FBC-779C-47CE-B91B-958A75107527}" destId="{D51AC828-7DCF-4479-B3CD-072403CA29AC}" srcOrd="0" destOrd="0" presId="urn:microsoft.com/office/officeart/2005/8/layout/architecture+Icon"/>
    <dgm:cxn modelId="{BDB8627B-C209-45F7-AEF8-0476CC0A8840}" type="presParOf" srcId="{D51AC828-7DCF-4479-B3CD-072403CA29AC}" destId="{B3ECCA47-E247-48D5-8904-865F363DE240}" srcOrd="0" destOrd="0" presId="urn:microsoft.com/office/officeart/2005/8/layout/architecture+Icon"/>
    <dgm:cxn modelId="{8665C56F-61CC-4245-8DF2-43F2A4BE6505}" type="presParOf" srcId="{D51AC828-7DCF-4479-B3CD-072403CA29AC}" destId="{97F7A186-8577-405A-92C1-A6F11322E9A8}" srcOrd="1" destOrd="0" presId="urn:microsoft.com/office/officeart/2005/8/layout/architecture+Icon"/>
    <dgm:cxn modelId="{B02DF755-437D-464D-92A6-9750CBCF7A82}" type="presParOf" srcId="{D51AC828-7DCF-4479-B3CD-072403CA29AC}" destId="{394E4EBF-B927-475A-BCDC-8AF331F27E61}" srcOrd="2" destOrd="0" presId="urn:microsoft.com/office/officeart/2005/8/layout/architecture+Icon"/>
    <dgm:cxn modelId="{377FC6B9-E66A-4C6B-AE0B-F37FCBA74B88}" type="presParOf" srcId="{394E4EBF-B927-475A-BCDC-8AF331F27E61}" destId="{D9EE2C25-32F2-461B-8DD8-F3AD91C2151B}" srcOrd="0" destOrd="0" presId="urn:microsoft.com/office/officeart/2005/8/layout/architecture+Icon"/>
    <dgm:cxn modelId="{7AD796DC-DD6F-4948-AE89-0457C29C6054}" type="presParOf" srcId="{D9EE2C25-32F2-461B-8DD8-F3AD91C2151B}" destId="{368B9821-8AE7-4BF3-A021-3AD11D21237F}" srcOrd="0" destOrd="0" presId="urn:microsoft.com/office/officeart/2005/8/layout/architecture+Icon"/>
    <dgm:cxn modelId="{33DE29A7-3F99-470E-80CD-FEC2AA3BD2C4}" type="presParOf" srcId="{D9EE2C25-32F2-461B-8DD8-F3AD91C2151B}" destId="{A2F04EB3-73F5-4C3B-9D28-B049E7C01C8A}" srcOrd="1" destOrd="0" presId="urn:microsoft.com/office/officeart/2005/8/layout/architecture+Icon"/>
    <dgm:cxn modelId="{A33F7800-8D63-46AE-B0EE-E748CEF2A8E6}" type="presParOf" srcId="{D9EE2C25-32F2-461B-8DD8-F3AD91C2151B}" destId="{859A7AFF-028D-474A-9402-5E10E721EC72}" srcOrd="2" destOrd="0" presId="urn:microsoft.com/office/officeart/2005/8/layout/architecture+Icon"/>
    <dgm:cxn modelId="{2E71A1B5-14DE-47A0-B485-FDB7A66D24F1}" type="presParOf" srcId="{859A7AFF-028D-474A-9402-5E10E721EC72}" destId="{E1036737-1F38-48D7-95C5-0CA7A8947AAA}" srcOrd="0" destOrd="0" presId="urn:microsoft.com/office/officeart/2005/8/layout/architecture+Icon"/>
    <dgm:cxn modelId="{8BDE15E2-ABA1-4784-B59D-B6EE804C4085}" type="presParOf" srcId="{E1036737-1F38-48D7-95C5-0CA7A8947AAA}" destId="{98F7FC44-38BC-4DA2-BD6B-9F9F34F628FD}" srcOrd="0" destOrd="0" presId="urn:microsoft.com/office/officeart/2005/8/layout/architecture+Icon"/>
    <dgm:cxn modelId="{C20192E6-E85C-44DE-8D99-EC27A3373076}" type="presParOf" srcId="{E1036737-1F38-48D7-95C5-0CA7A8947AAA}" destId="{1EA6F0BA-64DD-427F-88BE-3FFAE0B56041}" srcOrd="1" destOrd="0" presId="urn:microsoft.com/office/officeart/2005/8/layout/architecture+Icon"/>
    <dgm:cxn modelId="{4161DB2E-D097-411F-B434-A8893C336D18}" type="presParOf" srcId="{394E4EBF-B927-475A-BCDC-8AF331F27E61}" destId="{DCF3654B-1064-4BEC-9419-3C2130EA1C69}" srcOrd="1" destOrd="0" presId="urn:microsoft.com/office/officeart/2005/8/layout/architecture+Icon"/>
    <dgm:cxn modelId="{B22874B1-67C6-40E8-926E-84B64A39D629}" type="presParOf" srcId="{394E4EBF-B927-475A-BCDC-8AF331F27E61}" destId="{97597C1E-327F-4774-80EB-F3A0EF8A3776}" srcOrd="2" destOrd="0" presId="urn:microsoft.com/office/officeart/2005/8/layout/architecture+Icon"/>
    <dgm:cxn modelId="{8A2A142F-C85F-443A-9960-C2FA74087F4D}" type="presParOf" srcId="{97597C1E-327F-4774-80EB-F3A0EF8A3776}" destId="{D78094B8-4034-44C8-A7C9-8AB0926E0EA9}" srcOrd="0" destOrd="0" presId="urn:microsoft.com/office/officeart/2005/8/layout/architecture+Icon"/>
    <dgm:cxn modelId="{2D841E08-50EC-44CF-A0BF-9EB2BC6B4819}" type="presParOf" srcId="{97597C1E-327F-4774-80EB-F3A0EF8A3776}" destId="{6A1FF9F9-A84C-49D9-A687-0DADE37FB58B}" srcOrd="1" destOrd="0" presId="urn:microsoft.com/office/officeart/2005/8/layout/architecture+Icon"/>
    <dgm:cxn modelId="{7DFDBD98-E364-444A-9F29-E8EC4527F941}" type="presParOf" srcId="{97597C1E-327F-4774-80EB-F3A0EF8A3776}" destId="{21DC0ED8-2122-47B6-A2D6-429AABBBF47C}" srcOrd="2" destOrd="0" presId="urn:microsoft.com/office/officeart/2005/8/layout/architecture+Icon"/>
    <dgm:cxn modelId="{BF993E71-0B97-49F8-8218-3700FE95477E}" type="presParOf" srcId="{21DC0ED8-2122-47B6-A2D6-429AABBBF47C}" destId="{5FADF947-5604-49FB-BA09-57DBB2485C79}" srcOrd="0" destOrd="0" presId="urn:microsoft.com/office/officeart/2005/8/layout/architecture+Icon"/>
    <dgm:cxn modelId="{38D60522-25C0-4601-9892-C0B3A62B3444}" type="presParOf" srcId="{5FADF947-5604-49FB-BA09-57DBB2485C79}" destId="{CBFDFADA-58C7-4BE5-A8D2-8B6734774AF3}" srcOrd="0" destOrd="0" presId="urn:microsoft.com/office/officeart/2005/8/layout/architecture+Icon"/>
    <dgm:cxn modelId="{E31FE22B-B61F-4A82-A6DB-948D26B8E02A}" type="presParOf" srcId="{5FADF947-5604-49FB-BA09-57DBB2485C79}" destId="{C5E0C8B4-DE1C-406C-A6FD-5B13F1F28234}" srcOrd="1" destOrd="0" presId="urn:microsoft.com/office/officeart/2005/8/layout/architecture+Ic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ECCA47-E247-48D5-8904-865F363DE240}">
      <dsp:nvSpPr>
        <dsp:cNvPr id="0" name=""/>
        <dsp:cNvSpPr/>
      </dsp:nvSpPr>
      <dsp:spPr>
        <a:xfrm>
          <a:off x="3189" y="2809875"/>
          <a:ext cx="8634580" cy="1254124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baseline="0" dirty="0" smtClean="0">
              <a:solidFill>
                <a:srgbClr val="002060"/>
              </a:solidFill>
            </a:rPr>
            <a:t>«Школа юнг» (5 </a:t>
          </a:r>
          <a:r>
            <a:rPr lang="ru-RU" sz="2800" kern="1200" baseline="0" dirty="0" err="1" smtClean="0">
              <a:solidFill>
                <a:srgbClr val="002060"/>
              </a:solidFill>
            </a:rPr>
            <a:t>кл</a:t>
          </a:r>
          <a:r>
            <a:rPr lang="ru-RU" sz="2800" kern="1200" baseline="0" dirty="0" smtClean="0">
              <a:solidFill>
                <a:srgbClr val="002060"/>
              </a:solidFill>
            </a:rPr>
            <a:t>.)</a:t>
          </a:r>
          <a:endParaRPr lang="ru-RU" sz="5400" kern="1200" baseline="0" dirty="0">
            <a:solidFill>
              <a:srgbClr val="002060"/>
            </a:solidFill>
          </a:endParaRPr>
        </a:p>
      </dsp:txBody>
      <dsp:txXfrm>
        <a:off x="39921" y="2846607"/>
        <a:ext cx="8561116" cy="1180660"/>
      </dsp:txXfrm>
    </dsp:sp>
    <dsp:sp modelId="{368B9821-8AE7-4BF3-A021-3AD11D21237F}">
      <dsp:nvSpPr>
        <dsp:cNvPr id="0" name=""/>
        <dsp:cNvSpPr/>
      </dsp:nvSpPr>
      <dsp:spPr>
        <a:xfrm>
          <a:off x="3189" y="1404937"/>
          <a:ext cx="4143272" cy="12541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baseline="0" dirty="0" smtClean="0">
              <a:solidFill>
                <a:srgbClr val="002060"/>
              </a:solidFill>
            </a:rPr>
            <a:t>«Школа мужества и мастерства под парусами» (6-9 </a:t>
          </a:r>
          <a:r>
            <a:rPr lang="ru-RU" sz="2500" kern="1200" baseline="0" dirty="0" err="1" smtClean="0">
              <a:solidFill>
                <a:srgbClr val="002060"/>
              </a:solidFill>
            </a:rPr>
            <a:t>кл</a:t>
          </a:r>
          <a:r>
            <a:rPr lang="ru-RU" sz="2500" kern="1200" baseline="0" dirty="0" smtClean="0">
              <a:solidFill>
                <a:srgbClr val="002060"/>
              </a:solidFill>
            </a:rPr>
            <a:t>.)</a:t>
          </a:r>
          <a:endParaRPr lang="ru-RU" sz="2500" kern="1200" dirty="0"/>
        </a:p>
      </dsp:txBody>
      <dsp:txXfrm>
        <a:off x="39921" y="1441669"/>
        <a:ext cx="4069808" cy="1180660"/>
      </dsp:txXfrm>
    </dsp:sp>
    <dsp:sp modelId="{98F7FC44-38BC-4DA2-BD6B-9F9F34F628FD}">
      <dsp:nvSpPr>
        <dsp:cNvPr id="0" name=""/>
        <dsp:cNvSpPr/>
      </dsp:nvSpPr>
      <dsp:spPr>
        <a:xfrm>
          <a:off x="0" y="31547"/>
          <a:ext cx="4143272" cy="1254124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baseline="0" dirty="0" smtClean="0">
              <a:solidFill>
                <a:srgbClr val="002060"/>
              </a:solidFill>
            </a:rPr>
            <a:t> «Дорога в море» </a:t>
          </a:r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baseline="0" dirty="0" smtClean="0">
              <a:solidFill>
                <a:srgbClr val="002060"/>
              </a:solidFill>
            </a:rPr>
            <a:t>(10-11 </a:t>
          </a:r>
          <a:r>
            <a:rPr lang="ru-RU" sz="2500" kern="1200" baseline="0" dirty="0" err="1" smtClean="0">
              <a:solidFill>
                <a:srgbClr val="002060"/>
              </a:solidFill>
            </a:rPr>
            <a:t>кл</a:t>
          </a:r>
          <a:r>
            <a:rPr lang="ru-RU" sz="2500" kern="1200" baseline="0" dirty="0" smtClean="0">
              <a:solidFill>
                <a:srgbClr val="002060"/>
              </a:solidFill>
            </a:rPr>
            <a:t>.)</a:t>
          </a:r>
        </a:p>
      </dsp:txBody>
      <dsp:txXfrm>
        <a:off x="36732" y="68279"/>
        <a:ext cx="4069808" cy="1180660"/>
      </dsp:txXfrm>
    </dsp:sp>
    <dsp:sp modelId="{D78094B8-4034-44C8-A7C9-8AB0926E0EA9}">
      <dsp:nvSpPr>
        <dsp:cNvPr id="0" name=""/>
        <dsp:cNvSpPr/>
      </dsp:nvSpPr>
      <dsp:spPr>
        <a:xfrm>
          <a:off x="4494497" y="1404937"/>
          <a:ext cx="4143272" cy="12541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baseline="0" dirty="0" smtClean="0">
              <a:solidFill>
                <a:srgbClr val="002060"/>
              </a:solidFill>
            </a:rPr>
            <a:t>«Морская пехота» </a:t>
          </a:r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baseline="0" dirty="0" smtClean="0">
              <a:solidFill>
                <a:srgbClr val="002060"/>
              </a:solidFill>
            </a:rPr>
            <a:t>(6-9 </a:t>
          </a:r>
          <a:r>
            <a:rPr lang="ru-RU" sz="2500" kern="1200" baseline="0" dirty="0" err="1" smtClean="0">
              <a:solidFill>
                <a:srgbClr val="002060"/>
              </a:solidFill>
            </a:rPr>
            <a:t>кл</a:t>
          </a:r>
          <a:r>
            <a:rPr lang="ru-RU" sz="2500" kern="1200" baseline="0" dirty="0" smtClean="0">
              <a:solidFill>
                <a:srgbClr val="002060"/>
              </a:solidFill>
            </a:rPr>
            <a:t>.</a:t>
          </a:r>
          <a:r>
            <a:rPr lang="en-US" sz="2500" kern="1200" baseline="0" dirty="0" smtClean="0">
              <a:solidFill>
                <a:srgbClr val="002060"/>
              </a:solidFill>
            </a:rPr>
            <a:t>)</a:t>
          </a:r>
          <a:endParaRPr lang="ru-RU" sz="2500" kern="1200" dirty="0"/>
        </a:p>
      </dsp:txBody>
      <dsp:txXfrm>
        <a:off x="4531229" y="1441669"/>
        <a:ext cx="4069808" cy="1180660"/>
      </dsp:txXfrm>
    </dsp:sp>
    <dsp:sp modelId="{CBFDFADA-58C7-4BE5-A8D2-8B6734774AF3}">
      <dsp:nvSpPr>
        <dsp:cNvPr id="0" name=""/>
        <dsp:cNvSpPr/>
      </dsp:nvSpPr>
      <dsp:spPr>
        <a:xfrm>
          <a:off x="4464500" y="31547"/>
          <a:ext cx="4143272" cy="1254124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500" kern="1200" baseline="0" dirty="0" smtClean="0">
              <a:solidFill>
                <a:srgbClr val="002060"/>
              </a:solidFill>
            </a:rPr>
            <a:t> «Служить России!» 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500" kern="1200" baseline="0" dirty="0" smtClean="0">
              <a:solidFill>
                <a:srgbClr val="002060"/>
              </a:solidFill>
            </a:rPr>
            <a:t>(10-11 </a:t>
          </a:r>
          <a:r>
            <a:rPr lang="ru-RU" sz="2500" kern="1200" baseline="0" dirty="0" err="1" smtClean="0">
              <a:solidFill>
                <a:srgbClr val="002060"/>
              </a:solidFill>
            </a:rPr>
            <a:t>кл</a:t>
          </a:r>
          <a:r>
            <a:rPr lang="ru-RU" sz="2500" kern="1200" baseline="0" dirty="0" smtClean="0">
              <a:solidFill>
                <a:srgbClr val="002060"/>
              </a:solidFill>
            </a:rPr>
            <a:t>.)</a:t>
          </a:r>
          <a:endParaRPr lang="en-US" sz="2500" kern="1200" baseline="0" dirty="0" smtClean="0">
            <a:solidFill>
              <a:srgbClr val="002060"/>
            </a:solidFill>
          </a:endParaRPr>
        </a:p>
      </dsp:txBody>
      <dsp:txXfrm>
        <a:off x="4501232" y="68279"/>
        <a:ext cx="4069808" cy="11806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chitecture+Icon">
  <dgm:title val="Макет ''Архитектура''"/>
  <dgm:desc val="Служит для отображения иерархических отношений, которые строятся снизу вверх. Этот макет хорошо подходит для показа архитектурных компонентов или объектов, построенных на базе других объектов."/>
  <dgm:catLst>
    <dgm:cat type="hierarchy" pri="4500"/>
    <dgm:cat type="list" pri="24500"/>
    <dgm:cat type="relationship" pri="10500"/>
    <dgm:cat type="officeonline" pri="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b"/>
        </dgm:alg>
      </dgm:if>
      <dgm:else name="Name3">
        <dgm:alg type="lin">
          <dgm:param type="linDir" val="fromR"/>
          <dgm:param type="nodeVertAlign" val="b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B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b"/>
              </dgm:alg>
            </dgm:if>
            <dgm:else name="Name10">
              <dgm:alg type="lin">
                <dgm:param type="linDir" val="fromR"/>
                <dgm:param type="nodeVertAlign" val="b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B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b"/>
                    </dgm:alg>
                  </dgm:if>
                  <dgm:else name="Name17">
                    <dgm:alg type="lin">
                      <dgm:param type="linDir" val="fromR"/>
                      <dgm:param type="nodeVertAlign" val="b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B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b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b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B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b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b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29DF69-B37F-4B03-AF73-755046D9FF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8402366"/>
      </p:ext>
    </p:extLst>
  </p:cSld>
  <p:clrMapOvr>
    <a:masterClrMapping/>
  </p:clrMapOvr>
  <p:transition advClick="0" advTm="2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A02F2C-8112-40D4-9F52-74717FD682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9509934"/>
      </p:ext>
    </p:extLst>
  </p:cSld>
  <p:clrMapOvr>
    <a:masterClrMapping/>
  </p:clrMapOvr>
  <p:transition advClick="0" advTm="2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14C73E-6162-404B-955E-4C55EFB446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0211696"/>
      </p:ext>
    </p:extLst>
  </p:cSld>
  <p:clrMapOvr>
    <a:masterClrMapping/>
  </p:clrMapOvr>
  <p:transition advClick="0" advTm="2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9E61B5-E6F9-4A8A-8A18-10E3FB2F1E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3172689"/>
      </p:ext>
    </p:extLst>
  </p:cSld>
  <p:clrMapOvr>
    <a:masterClrMapping/>
  </p:clrMapOvr>
  <p:transition advClick="0" advTm="2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C7C7C9-2EB4-40E8-B95D-1153E76482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7629295"/>
      </p:ext>
    </p:extLst>
  </p:cSld>
  <p:clrMapOvr>
    <a:masterClrMapping/>
  </p:clrMapOvr>
  <p:transition advClick="0" advTm="2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66BB2D-8FEB-4AFC-8F71-974220DAF2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4099745"/>
      </p:ext>
    </p:extLst>
  </p:cSld>
  <p:clrMapOvr>
    <a:masterClrMapping/>
  </p:clrMapOvr>
  <p:transition advClick="0" advTm="2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2B5501-AF94-4D63-A0A4-5EEF02280F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8749444"/>
      </p:ext>
    </p:extLst>
  </p:cSld>
  <p:clrMapOvr>
    <a:masterClrMapping/>
  </p:clrMapOvr>
  <p:transition advClick="0" advTm="2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6D4DDC-0269-45BD-A056-D2D5BBB4CE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4435817"/>
      </p:ext>
    </p:extLst>
  </p:cSld>
  <p:clrMapOvr>
    <a:masterClrMapping/>
  </p:clrMapOvr>
  <p:transition advClick="0" advTm="2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67EDFD-853D-46E3-9F74-A590D60214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2892740"/>
      </p:ext>
    </p:extLst>
  </p:cSld>
  <p:clrMapOvr>
    <a:masterClrMapping/>
  </p:clrMapOvr>
  <p:transition advClick="0" advTm="2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6958D1-7220-4010-B03F-2D41AD3983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7679522"/>
      </p:ext>
    </p:extLst>
  </p:cSld>
  <p:clrMapOvr>
    <a:masterClrMapping/>
  </p:clrMapOvr>
  <p:transition advClick="0" advTm="2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4789B9-91DD-454B-ABBF-AE761E59BA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1260792"/>
      </p:ext>
    </p:extLst>
  </p:cSld>
  <p:clrMapOvr>
    <a:masterClrMapping/>
  </p:clrMapOvr>
  <p:transition advClick="0" advTm="2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fld id="{CB5DD713-2F80-43B1-818D-E1C49B1926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200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123\YandexDisk\сувенирка Каравелла\баннера\баннер юбилей\priglasitelny_35 (2).jp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" t="6720" r="4389" b="7182"/>
          <a:stretch/>
        </p:blipFill>
        <p:spPr bwMode="auto">
          <a:xfrm>
            <a:off x="0" y="-30337"/>
            <a:ext cx="9144000" cy="6888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1" name="Прямоугольник 1"/>
          <p:cNvSpPr>
            <a:spLocks noChangeArrowheads="1"/>
          </p:cNvSpPr>
          <p:nvPr/>
        </p:nvSpPr>
        <p:spPr bwMode="auto">
          <a:xfrm>
            <a:off x="0" y="4004371"/>
            <a:ext cx="9142310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300" b="1" dirty="0" smtClean="0">
                <a:solidFill>
                  <a:srgbClr val="002060"/>
                </a:solidFill>
              </a:rPr>
              <a:t>Военно-профессиональная ориентация молодёжи и подготовка её к поступлению в </a:t>
            </a:r>
            <a:r>
              <a:rPr lang="ru-RU" altLang="ru-RU" sz="2300" b="1" dirty="0" err="1" smtClean="0">
                <a:solidFill>
                  <a:srgbClr val="002060"/>
                </a:solidFill>
              </a:rPr>
              <a:t>ВВМУЗы</a:t>
            </a:r>
            <a:endParaRPr lang="ru-RU" altLang="ru-RU" sz="2300" b="1" dirty="0">
              <a:solidFill>
                <a:srgbClr val="002060"/>
              </a:solidFill>
            </a:endParaRPr>
          </a:p>
        </p:txBody>
      </p:sp>
      <p:sp>
        <p:nvSpPr>
          <p:cNvPr id="2052" name="Прямоугольник 6"/>
          <p:cNvSpPr>
            <a:spLocks noChangeArrowheads="1"/>
          </p:cNvSpPr>
          <p:nvPr/>
        </p:nvSpPr>
        <p:spPr bwMode="auto">
          <a:xfrm>
            <a:off x="0" y="5229200"/>
            <a:ext cx="628664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 smtClean="0">
                <a:solidFill>
                  <a:srgbClr val="002060"/>
                </a:solidFill>
              </a:rPr>
              <a:t>А. Ещенко</a:t>
            </a:r>
            <a:r>
              <a:rPr lang="ru-RU" altLang="ru-RU" sz="1800" b="1" dirty="0" smtClean="0">
                <a:solidFill>
                  <a:srgbClr val="002060"/>
                </a:solidFill>
              </a:rPr>
              <a:t>, педагог дополнительного образования </a:t>
            </a:r>
            <a:r>
              <a:rPr lang="ru-RU" altLang="ru-RU" sz="1800" b="1" dirty="0" smtClean="0">
                <a:solidFill>
                  <a:srgbClr val="002060"/>
                </a:solidFill>
              </a:rPr>
              <a:t>МБУДО ДМЦ </a:t>
            </a:r>
            <a:r>
              <a:rPr lang="ru-RU" altLang="ru-RU" sz="1800" b="1" dirty="0">
                <a:solidFill>
                  <a:srgbClr val="002060"/>
                </a:solidFill>
              </a:rPr>
              <a:t>«Каравелла»</a:t>
            </a:r>
            <a:endParaRPr lang="en-US" altLang="ru-RU" sz="1800" b="1" dirty="0">
              <a:solidFill>
                <a:srgbClr val="002060"/>
              </a:solidFill>
            </a:endParaRPr>
          </a:p>
        </p:txBody>
      </p:sp>
      <p:sp>
        <p:nvSpPr>
          <p:cNvPr id="2053" name="TextBox 1"/>
          <p:cNvSpPr txBox="1">
            <a:spLocks noChangeArrowheads="1"/>
          </p:cNvSpPr>
          <p:nvPr/>
        </p:nvSpPr>
        <p:spPr bwMode="auto">
          <a:xfrm>
            <a:off x="3348000" y="5960832"/>
            <a:ext cx="2447999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 smtClean="0">
                <a:solidFill>
                  <a:srgbClr val="002060"/>
                </a:solidFill>
              </a:rPr>
              <a:t>22</a:t>
            </a:r>
            <a:r>
              <a:rPr lang="ru-RU" altLang="ru-RU" sz="1800" b="1" dirty="0" smtClean="0">
                <a:solidFill>
                  <a:srgbClr val="002060"/>
                </a:solidFill>
              </a:rPr>
              <a:t> </a:t>
            </a:r>
            <a:r>
              <a:rPr lang="ru-RU" altLang="ru-RU" sz="1800" b="1" dirty="0" smtClean="0">
                <a:solidFill>
                  <a:srgbClr val="002060"/>
                </a:solidFill>
              </a:rPr>
              <a:t>марта </a:t>
            </a:r>
            <a:r>
              <a:rPr lang="ru-RU" altLang="ru-RU" sz="1800" b="1" dirty="0" smtClean="0">
                <a:solidFill>
                  <a:srgbClr val="002060"/>
                </a:solidFill>
              </a:rPr>
              <a:t>2019 </a:t>
            </a:r>
            <a:r>
              <a:rPr lang="ru-RU" altLang="ru-RU" sz="1800" b="1" dirty="0" smtClean="0">
                <a:solidFill>
                  <a:srgbClr val="002060"/>
                </a:solidFill>
              </a:rPr>
              <a:t>года</a:t>
            </a:r>
            <a:endParaRPr lang="en-US" altLang="ru-RU" sz="1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9467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5" name="Picture 3" descr="C:\Users\М.Глазачев\Pictures\Новая папка (2)\NoysaUAyha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584" y="-171400"/>
            <a:ext cx="10791775" cy="72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4724243"/>
      </p:ext>
    </p:extLst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М.Глазачев\Pictures\Новая папка (2)\a4gNWTaqL_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8640" y="10988"/>
            <a:ext cx="10817589" cy="716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6671460"/>
      </p:ext>
    </p:extLst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 descr="C:\Users\Михаил\YandexDisk\доклад\фото\jqWd0z2aaM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79241" cy="7116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C:\Users\Михаил\YandexDisk\доклад\фото\JMg3_JK6AY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35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C:\Users\Михаил\YandexDisk\доклад\фото\C1KX7GS8sV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0" y="1"/>
            <a:ext cx="9154740" cy="6858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М.Глазачев\Pictures\ТОФ\Новая папка — копия\2016.09.23-25 - Теплоходная практика (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1832"/>
            <a:ext cx="10299719" cy="6869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5777469"/>
      </p:ext>
    </p:extLst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М.Глазачев\Pictures\Новая папка (3)\4UbuWAC4oR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910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0664517"/>
      </p:ext>
    </p:extLst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М.Глазачев\Pictures\Новая папка (3)\447vHa7WOi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-27384"/>
            <a:ext cx="9108504" cy="7172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4774781"/>
      </p:ext>
    </p:extLst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М.Глазачев\Pictures\Новая папка (7)\Новая папка\IMG_54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7384"/>
            <a:ext cx="11320344" cy="7344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108829"/>
      </p:ext>
    </p:extLst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М.Глазачев\Pictures\ТОФ\Новая папка — копия\БЖС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4667422"/>
      </p:ext>
    </p:extLst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 descr="Дмитрие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2205038"/>
            <a:ext cx="2411413" cy="359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 descr="Ерасков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1052513"/>
            <a:ext cx="2478088" cy="359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 descr="Лазурин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765175"/>
            <a:ext cx="2528887" cy="359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Перевозников 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908050"/>
            <a:ext cx="2370137" cy="359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15" descr="Кузнецов Д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0297" y="3254921"/>
            <a:ext cx="2611437" cy="359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2697957"/>
            <a:ext cx="2395537" cy="3194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 descr="Бобровский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996952"/>
            <a:ext cx="2700338" cy="359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 descr="Матвеев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944" y="2996952"/>
            <a:ext cx="2408238" cy="359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 descr="Решетников 2010 03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071" y="573088"/>
            <a:ext cx="2700338" cy="359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 descr="Молчанов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467520"/>
            <a:ext cx="2700338" cy="359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Москаев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1" y="2060575"/>
            <a:ext cx="2519362" cy="359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5" name="Text Box 17"/>
          <p:cNvSpPr txBox="1">
            <a:spLocks noChangeArrowheads="1"/>
          </p:cNvSpPr>
          <p:nvPr/>
        </p:nvSpPr>
        <p:spPr bwMode="auto">
          <a:xfrm>
            <a:off x="0" y="115888"/>
            <a:ext cx="9144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400" b="1" dirty="0">
                <a:solidFill>
                  <a:srgbClr val="002060"/>
                </a:solidFill>
              </a:rPr>
              <a:t>«Чтоб одним хорошим парнем стало больше на Земле!»</a:t>
            </a:r>
          </a:p>
        </p:txBody>
      </p:sp>
    </p:spTree>
  </p:cSld>
  <p:clrMapOvr>
    <a:masterClrMapping/>
  </p:clrMapOvr>
  <p:transition advClick="0" advTm="9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4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5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5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6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7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М.Глазачев\Pictures\Новая папка (12)\Новая папка (4)\IMG_68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0287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4965479"/>
      </p:ext>
    </p:extLst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3030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666674"/>
      </p:ext>
    </p:extLst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М.Глазачев\Pictures\Новая папка (7)\Новая папка (3)\IMG_61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0"/>
            <a:ext cx="10369152" cy="69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9109890"/>
      </p:ext>
    </p:extLst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М.Глазачев\Pictures\Новая папка (7)\Новая папка (2)\IMG_59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-246789"/>
            <a:ext cx="10657184" cy="7104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М.Глазачев\Pictures\Новая папка (7)\Новая папка\IMG_53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624" y="-27384"/>
            <a:ext cx="1143959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8637610"/>
      </p:ext>
    </p:extLst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5" name="Picture 5" descr="C:\Users\Михаил\YandexDisk\доклад\фото\K27ezWO1Bs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780" y="-1"/>
            <a:ext cx="9168780" cy="6876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47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3127" y="0"/>
            <a:ext cx="102900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250362"/>
      </p:ext>
    </p:extLst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7784" y="188640"/>
            <a:ext cx="3780420" cy="504056"/>
          </a:xfrm>
          <a:noFill/>
        </p:spPr>
        <p:txBody>
          <a:bodyPr/>
          <a:lstStyle/>
          <a:p>
            <a:r>
              <a:rPr lang="ru-RU" sz="2400" dirty="0" smtClean="0">
                <a:solidFill>
                  <a:srgbClr val="002060"/>
                </a:solidFill>
              </a:rPr>
              <a:t>Организации – партнёры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504" y="764704"/>
            <a:ext cx="8928992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700" dirty="0">
                <a:solidFill>
                  <a:srgbClr val="002060"/>
                </a:solidFill>
              </a:rPr>
              <a:t>Военный </a:t>
            </a:r>
            <a:r>
              <a:rPr lang="ru-RU" sz="1700" dirty="0" smtClean="0">
                <a:solidFill>
                  <a:srgbClr val="002060"/>
                </a:solidFill>
              </a:rPr>
              <a:t>комиссариат</a:t>
            </a:r>
            <a:r>
              <a:rPr lang="en-US" sz="1700" dirty="0" smtClean="0">
                <a:solidFill>
                  <a:srgbClr val="002060"/>
                </a:solidFill>
              </a:rPr>
              <a:t> </a:t>
            </a:r>
            <a:r>
              <a:rPr lang="ru-RU" sz="1700" dirty="0" smtClean="0">
                <a:solidFill>
                  <a:srgbClr val="002060"/>
                </a:solidFill>
              </a:rPr>
              <a:t>Новосибирской области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700" dirty="0">
                <a:solidFill>
                  <a:srgbClr val="002060"/>
                </a:solidFill>
              </a:rPr>
              <a:t>ФБУ «Администрация Обского бассейна водных путей»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700" dirty="0" smtClean="0">
                <a:solidFill>
                  <a:srgbClr val="002060"/>
                </a:solidFill>
              </a:rPr>
              <a:t>ВУНЦ </a:t>
            </a:r>
            <a:r>
              <a:rPr lang="ru-RU" sz="1700" dirty="0">
                <a:solidFill>
                  <a:srgbClr val="002060"/>
                </a:solidFill>
              </a:rPr>
              <a:t>ВМФ «Военно-морская академия имени Адмирала Флота Советского Союза Н.Г. Кузнецова»</a:t>
            </a:r>
            <a:endParaRPr lang="ru-RU" sz="1700" dirty="0" smtClean="0">
              <a:solidFill>
                <a:srgbClr val="00206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700" dirty="0" smtClean="0">
                <a:solidFill>
                  <a:srgbClr val="002060"/>
                </a:solidFill>
              </a:rPr>
              <a:t>Тихоокеанское </a:t>
            </a:r>
            <a:r>
              <a:rPr lang="ru-RU" sz="1700" dirty="0">
                <a:solidFill>
                  <a:srgbClr val="002060"/>
                </a:solidFill>
              </a:rPr>
              <a:t>высшее военно-морское училище им. адмирала </a:t>
            </a:r>
            <a:r>
              <a:rPr lang="ru-RU" sz="1700" dirty="0" err="1">
                <a:solidFill>
                  <a:srgbClr val="002060"/>
                </a:solidFill>
              </a:rPr>
              <a:t>С.О.Макарова</a:t>
            </a:r>
            <a:endParaRPr lang="ru-RU" sz="1700" dirty="0">
              <a:solidFill>
                <a:srgbClr val="00206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700" dirty="0">
                <a:solidFill>
                  <a:srgbClr val="002060"/>
                </a:solidFill>
              </a:rPr>
              <a:t>Черноморское высшее военно-морское училище им. </a:t>
            </a:r>
            <a:r>
              <a:rPr lang="ru-RU" sz="1700" dirty="0" err="1" smtClean="0">
                <a:solidFill>
                  <a:srgbClr val="002060"/>
                </a:solidFill>
              </a:rPr>
              <a:t>П.С.Нахимова</a:t>
            </a:r>
            <a:endParaRPr lang="ru-RU" sz="1700" dirty="0" smtClean="0">
              <a:solidFill>
                <a:srgbClr val="00206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700" dirty="0">
                <a:solidFill>
                  <a:srgbClr val="002060"/>
                </a:solidFill>
              </a:rPr>
              <a:t>Новосибирское высшее военное командное училище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700" dirty="0">
                <a:solidFill>
                  <a:srgbClr val="002060"/>
                </a:solidFill>
              </a:rPr>
              <a:t>Дальневосточное высшее общевойсковое командное </a:t>
            </a:r>
            <a:r>
              <a:rPr lang="ru-RU" sz="1700" dirty="0" smtClean="0">
                <a:solidFill>
                  <a:srgbClr val="002060"/>
                </a:solidFill>
              </a:rPr>
              <a:t>училище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700" dirty="0" smtClean="0">
                <a:solidFill>
                  <a:srgbClr val="002060"/>
                </a:solidFill>
              </a:rPr>
              <a:t>155 бригада морской пехоты ТОФ</a:t>
            </a:r>
            <a:endParaRPr lang="ru-RU" sz="1700" dirty="0">
              <a:solidFill>
                <a:srgbClr val="00206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700" dirty="0">
                <a:solidFill>
                  <a:srgbClr val="002060"/>
                </a:solidFill>
              </a:rPr>
              <a:t>Новосибирский военный институт Войск национальной гвардии </a:t>
            </a:r>
            <a:r>
              <a:rPr lang="ru-RU" sz="1700" dirty="0" smtClean="0">
                <a:solidFill>
                  <a:srgbClr val="002060"/>
                </a:solidFill>
              </a:rPr>
              <a:t>РФ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700" dirty="0" smtClean="0">
                <a:solidFill>
                  <a:srgbClr val="002060"/>
                </a:solidFill>
              </a:rPr>
              <a:t>19 отряд специального назначения «Ермак» ВНГ РФ</a:t>
            </a:r>
            <a:endParaRPr lang="ru-RU" sz="1700" dirty="0">
              <a:solidFill>
                <a:srgbClr val="00206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700" dirty="0">
                <a:solidFill>
                  <a:srgbClr val="002060"/>
                </a:solidFill>
              </a:rPr>
              <a:t>Морской государственный университет им. </a:t>
            </a:r>
            <a:r>
              <a:rPr lang="ru-RU" sz="1700" dirty="0" err="1">
                <a:solidFill>
                  <a:srgbClr val="002060"/>
                </a:solidFill>
              </a:rPr>
              <a:t>Г.И.Невельского</a:t>
            </a:r>
            <a:endParaRPr lang="ru-RU" sz="1700" dirty="0">
              <a:solidFill>
                <a:srgbClr val="00206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700" dirty="0" err="1">
                <a:solidFill>
                  <a:srgbClr val="002060"/>
                </a:solidFill>
              </a:rPr>
              <a:t>Дальрыбвтуз</a:t>
            </a:r>
            <a:r>
              <a:rPr lang="ru-RU" sz="1700" dirty="0">
                <a:solidFill>
                  <a:srgbClr val="002060"/>
                </a:solidFill>
              </a:rPr>
              <a:t>, УПС «Паллада»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700" dirty="0" smtClean="0">
                <a:solidFill>
                  <a:srgbClr val="002060"/>
                </a:solidFill>
              </a:rPr>
              <a:t>Сибирский </a:t>
            </a:r>
            <a:r>
              <a:rPr lang="ru-RU" sz="1700" dirty="0">
                <a:solidFill>
                  <a:srgbClr val="002060"/>
                </a:solidFill>
              </a:rPr>
              <a:t>государственный университет водного </a:t>
            </a:r>
            <a:r>
              <a:rPr lang="ru-RU" sz="1700" dirty="0" smtClean="0">
                <a:solidFill>
                  <a:srgbClr val="002060"/>
                </a:solidFill>
              </a:rPr>
              <a:t>транспорта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700" dirty="0" smtClean="0">
                <a:solidFill>
                  <a:srgbClr val="002060"/>
                </a:solidFill>
              </a:rPr>
              <a:t>Новосибирское </a:t>
            </a:r>
            <a:r>
              <a:rPr lang="ru-RU" sz="1700" dirty="0">
                <a:solidFill>
                  <a:srgbClr val="002060"/>
                </a:solidFill>
              </a:rPr>
              <a:t>командное речное училище им. </a:t>
            </a:r>
            <a:r>
              <a:rPr lang="ru-RU" sz="1700" dirty="0" err="1" smtClean="0">
                <a:solidFill>
                  <a:srgbClr val="002060"/>
                </a:solidFill>
              </a:rPr>
              <a:t>С.И.Дежнёва</a:t>
            </a:r>
            <a:endParaRPr lang="ru-RU" sz="1700" dirty="0" smtClean="0">
              <a:solidFill>
                <a:srgbClr val="00206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700" dirty="0" smtClean="0">
                <a:solidFill>
                  <a:srgbClr val="002060"/>
                </a:solidFill>
              </a:rPr>
              <a:t>Новосибирский речной колледж</a:t>
            </a:r>
            <a:endParaRPr lang="ru-RU" sz="1700" dirty="0">
              <a:solidFill>
                <a:srgbClr val="00206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700" dirty="0" smtClean="0">
                <a:solidFill>
                  <a:srgbClr val="002060"/>
                </a:solidFill>
              </a:rPr>
              <a:t>Всероссийский детский центр «Океан»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700" dirty="0" smtClean="0">
                <a:solidFill>
                  <a:srgbClr val="002060"/>
                </a:solidFill>
              </a:rPr>
              <a:t>Международный детский центр «Артек»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700" dirty="0" smtClean="0">
                <a:solidFill>
                  <a:srgbClr val="002060"/>
                </a:solidFill>
              </a:rPr>
              <a:t>Детский оздоровительный лагерь </a:t>
            </a:r>
            <a:r>
              <a:rPr lang="ru-RU" sz="1700" dirty="0">
                <a:solidFill>
                  <a:srgbClr val="002060"/>
                </a:solidFill>
              </a:rPr>
              <a:t>«Красная горка»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700" dirty="0">
                <a:solidFill>
                  <a:srgbClr val="002060"/>
                </a:solidFill>
              </a:rPr>
              <a:t>Молодёжная Морская </a:t>
            </a:r>
            <a:r>
              <a:rPr lang="ru-RU" sz="1700" dirty="0" smtClean="0">
                <a:solidFill>
                  <a:srgbClr val="002060"/>
                </a:solidFill>
              </a:rPr>
              <a:t>Лига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700" dirty="0" smtClean="0">
                <a:solidFill>
                  <a:srgbClr val="002060"/>
                </a:solidFill>
              </a:rPr>
              <a:t>Морской федеральный ресурсный центр дополнительного образования детей</a:t>
            </a:r>
            <a:endParaRPr lang="ru-RU" sz="1700" dirty="0">
              <a:solidFill>
                <a:srgbClr val="00206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700" dirty="0" smtClean="0">
                <a:solidFill>
                  <a:srgbClr val="002060"/>
                </a:solidFill>
              </a:rPr>
              <a:t>Кинокомпания «Союз </a:t>
            </a:r>
            <a:r>
              <a:rPr lang="ru-RU" sz="1700" dirty="0" err="1" smtClean="0">
                <a:solidFill>
                  <a:srgbClr val="002060"/>
                </a:solidFill>
              </a:rPr>
              <a:t>Маринс</a:t>
            </a:r>
            <a:r>
              <a:rPr lang="ru-RU" sz="1700" dirty="0" smtClean="0">
                <a:solidFill>
                  <a:srgbClr val="002060"/>
                </a:solidFill>
              </a:rPr>
              <a:t> групп»</a:t>
            </a:r>
          </a:p>
          <a:p>
            <a:pPr algn="just"/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32983"/>
      </p:ext>
    </p:extLst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260648"/>
            <a:ext cx="5616624" cy="504056"/>
          </a:xfrm>
          <a:noFill/>
        </p:spPr>
        <p:txBody>
          <a:bodyPr/>
          <a:lstStyle/>
          <a:p>
            <a:r>
              <a:rPr lang="ru-RU" sz="2400" dirty="0" smtClean="0">
                <a:solidFill>
                  <a:srgbClr val="002060"/>
                </a:solidFill>
              </a:rPr>
              <a:t>Ключевые вопросы сотрудничества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504" y="980728"/>
            <a:ext cx="892899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ru-RU" dirty="0" smtClean="0">
                <a:solidFill>
                  <a:srgbClr val="002060"/>
                </a:solidFill>
              </a:rPr>
              <a:t>Совместное проведение мероприятий:</a:t>
            </a:r>
          </a:p>
          <a:p>
            <a:pPr marL="800100" lvl="1" indent="-342900" algn="just"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</a:rPr>
              <a:t>Мастер-классы, лагерные сборы, соревнования, </a:t>
            </a:r>
            <a:r>
              <a:rPr lang="ru-RU" dirty="0" err="1" smtClean="0">
                <a:solidFill>
                  <a:srgbClr val="002060"/>
                </a:solidFill>
              </a:rPr>
              <a:t>плавпрактика</a:t>
            </a:r>
            <a:r>
              <a:rPr lang="ru-RU" dirty="0" smtClean="0">
                <a:solidFill>
                  <a:srgbClr val="002060"/>
                </a:solidFill>
              </a:rPr>
              <a:t>.</a:t>
            </a:r>
          </a:p>
          <a:p>
            <a:pPr marL="342900" indent="-342900" algn="just">
              <a:buFont typeface="+mj-lt"/>
              <a:buAutoNum type="arabicPeriod"/>
            </a:pPr>
            <a:endParaRPr lang="ru-RU" dirty="0">
              <a:solidFill>
                <a:srgbClr val="002060"/>
              </a:solidFill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ru-RU" dirty="0" smtClean="0">
                <a:solidFill>
                  <a:srgbClr val="002060"/>
                </a:solidFill>
              </a:rPr>
              <a:t>Кадровое обеспечение:</a:t>
            </a:r>
          </a:p>
          <a:p>
            <a:pPr marL="742950" lvl="1" indent="-285750" algn="just"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</a:rPr>
              <a:t>Организация курсов повышения квалификации педагогов;</a:t>
            </a:r>
          </a:p>
          <a:p>
            <a:pPr marL="742950" lvl="1" indent="-285750" algn="just"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</a:rPr>
              <a:t>Привлечение офицеров и курсантов к проведению Сборов, соревнований.</a:t>
            </a:r>
          </a:p>
          <a:p>
            <a:pPr lvl="1" algn="just"/>
            <a:endParaRPr lang="ru-RU" dirty="0">
              <a:solidFill>
                <a:srgbClr val="002060"/>
              </a:solidFill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ru-RU" dirty="0" smtClean="0">
                <a:solidFill>
                  <a:srgbClr val="002060"/>
                </a:solidFill>
              </a:rPr>
              <a:t>Материально-техническая база:</a:t>
            </a:r>
          </a:p>
          <a:p>
            <a:pPr marL="742950" lvl="1" indent="-285750" algn="just"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</a:rPr>
              <a:t>Передача списываемого оборудования и имущества.</a:t>
            </a:r>
          </a:p>
          <a:p>
            <a:pPr marL="742950" lvl="1" indent="-285750" algn="just">
              <a:buFont typeface="Arial" pitchFamily="34" charset="0"/>
              <a:buChar char="•"/>
            </a:pPr>
            <a:endParaRPr lang="ru-RU" dirty="0">
              <a:solidFill>
                <a:srgbClr val="002060"/>
              </a:solidFill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ru-RU" dirty="0" smtClean="0">
                <a:solidFill>
                  <a:srgbClr val="002060"/>
                </a:solidFill>
              </a:rPr>
              <a:t>Формирование заказа на подготовку кадров:</a:t>
            </a:r>
          </a:p>
          <a:p>
            <a:pPr marL="742950" lvl="1" indent="-285750" algn="just"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</a:rPr>
              <a:t>Внесение изменений в правила приёма;</a:t>
            </a:r>
          </a:p>
          <a:p>
            <a:pPr marL="742950" lvl="1" indent="-285750" algn="just"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</a:rPr>
              <a:t>Восстановление работы МТШ на базе </a:t>
            </a:r>
            <a:r>
              <a:rPr lang="ru-RU" dirty="0" err="1" smtClean="0">
                <a:solidFill>
                  <a:srgbClr val="002060"/>
                </a:solidFill>
              </a:rPr>
              <a:t>КЮМов</a:t>
            </a:r>
            <a:r>
              <a:rPr lang="ru-RU" dirty="0" smtClean="0">
                <a:solidFill>
                  <a:srgbClr val="002060"/>
                </a:solidFill>
              </a:rPr>
              <a:t>.</a:t>
            </a:r>
          </a:p>
          <a:p>
            <a:pPr marL="742950" lvl="1" indent="-285750" algn="just">
              <a:buFont typeface="Arial" pitchFamily="34" charset="0"/>
              <a:buChar char="•"/>
            </a:pPr>
            <a:endParaRPr lang="ru-RU" dirty="0" smtClean="0">
              <a:solidFill>
                <a:srgbClr val="002060"/>
              </a:solidFill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ru-RU" dirty="0" smtClean="0">
                <a:solidFill>
                  <a:srgbClr val="002060"/>
                </a:solidFill>
              </a:rPr>
              <a:t>Освещение сотрудничества в СМИ.</a:t>
            </a:r>
          </a:p>
          <a:p>
            <a:pPr marL="342900" indent="-342900" algn="just">
              <a:buFont typeface="+mj-lt"/>
              <a:buAutoNum type="arabicPeriod"/>
            </a:pPr>
            <a:endParaRPr lang="ru-RU" dirty="0">
              <a:solidFill>
                <a:srgbClr val="002060"/>
              </a:solidFill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ru-RU" dirty="0" smtClean="0">
                <a:solidFill>
                  <a:srgbClr val="002060"/>
                </a:solidFill>
              </a:rPr>
              <a:t>Реализация проекта сетевой дистанционной подготовки к поступлению в </a:t>
            </a:r>
            <a:r>
              <a:rPr lang="ru-RU" dirty="0" err="1" smtClean="0">
                <a:solidFill>
                  <a:srgbClr val="002060"/>
                </a:solidFill>
              </a:rPr>
              <a:t>ВВМУЗы</a:t>
            </a:r>
            <a:r>
              <a:rPr lang="ru-RU" dirty="0" smtClean="0">
                <a:solidFill>
                  <a:srgbClr val="002060"/>
                </a:solidFill>
              </a:rPr>
              <a:t> через освоение дополнительных комплексно-интегрированных образовательных программ.</a:t>
            </a:r>
          </a:p>
        </p:txBody>
      </p:sp>
    </p:spTree>
    <p:extLst>
      <p:ext uri="{BB962C8B-B14F-4D97-AF65-F5344CB8AC3E}">
        <p14:creationId xmlns:p14="http://schemas.microsoft.com/office/powerpoint/2010/main" val="1216647580"/>
      </p:ext>
    </p:extLst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123\YandexDisk\сувенирка Каравелла\баннера\баннер юбилей\priglasitelny_35 (2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" t="6720" r="4389" b="7182"/>
          <a:stretch/>
        </p:blipFill>
        <p:spPr bwMode="auto">
          <a:xfrm>
            <a:off x="-1" y="-30338"/>
            <a:ext cx="9144001" cy="6888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4" y="4293096"/>
            <a:ext cx="50405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На детях своих Россия держится. В том и сила её!</a:t>
            </a:r>
          </a:p>
          <a:p>
            <a:pPr algn="r"/>
            <a:r>
              <a:rPr lang="ru-RU" sz="2400" dirty="0" smtClean="0"/>
              <a:t>Пётр </a:t>
            </a:r>
            <a:r>
              <a:rPr lang="en-US" sz="2400" dirty="0" smtClean="0"/>
              <a:t>I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000495598"/>
      </p:ext>
    </p:extLst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/>
          <p:cNvSpPr>
            <a:spLocks noGrp="1" noChangeArrowheads="1"/>
          </p:cNvSpPr>
          <p:nvPr>
            <p:ph type="title"/>
          </p:nvPr>
        </p:nvSpPr>
        <p:spPr>
          <a:xfrm>
            <a:off x="323528" y="561875"/>
            <a:ext cx="8517632" cy="850901"/>
          </a:xfrm>
          <a:solidFill>
            <a:schemeClr val="accent1"/>
          </a:solidFill>
        </p:spPr>
        <p:txBody>
          <a:bodyPr/>
          <a:lstStyle/>
          <a:p>
            <a:r>
              <a:rPr lang="ru-RU" altLang="ru-RU" sz="2400" b="1" dirty="0" smtClean="0">
                <a:solidFill>
                  <a:srgbClr val="002060"/>
                </a:solidFill>
              </a:rPr>
              <a:t>Образовательное пространство </a:t>
            </a:r>
            <a:br>
              <a:rPr lang="ru-RU" altLang="ru-RU" sz="2400" b="1" dirty="0" smtClean="0">
                <a:solidFill>
                  <a:srgbClr val="002060"/>
                </a:solidFill>
              </a:rPr>
            </a:br>
            <a:r>
              <a:rPr lang="ru-RU" altLang="ru-RU" sz="2400" b="1" dirty="0" smtClean="0">
                <a:solidFill>
                  <a:srgbClr val="002060"/>
                </a:solidFill>
              </a:rPr>
              <a:t>ДМЦ «Каравелла»</a:t>
            </a: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4054762628"/>
              </p:ext>
            </p:extLst>
          </p:nvPr>
        </p:nvGraphicFramePr>
        <p:xfrm>
          <a:off x="251520" y="1885280"/>
          <a:ext cx="864096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82447329"/>
      </p:ext>
    </p:extLst>
  </p:cSld>
  <p:clrMapOvr>
    <a:masterClrMapping/>
  </p:clrMapOvr>
  <p:transition advClick="0" advTm="16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123\YandexDisk\сувенирка Каравелла\баннера\баннер юбилей\priglasitelny_35 (2).jp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" t="6720" r="4389" b="7182"/>
          <a:stretch/>
        </p:blipFill>
        <p:spPr bwMode="auto">
          <a:xfrm>
            <a:off x="0" y="-30337"/>
            <a:ext cx="9144000" cy="6888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1821012" y="5949280"/>
            <a:ext cx="5760888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 dirty="0">
                <a:solidFill>
                  <a:srgbClr val="002060"/>
                </a:solidFill>
              </a:rPr>
              <a:t>Спасибо за внимание</a:t>
            </a:r>
            <a:r>
              <a:rPr lang="en-US" altLang="ru-RU" sz="3600" b="1" dirty="0">
                <a:solidFill>
                  <a:srgbClr val="002060"/>
                </a:solidFill>
              </a:rPr>
              <a:t>!</a:t>
            </a:r>
          </a:p>
        </p:txBody>
      </p:sp>
      <p:sp>
        <p:nvSpPr>
          <p:cNvPr id="21509" name="TextBox 1"/>
          <p:cNvSpPr txBox="1">
            <a:spLocks noChangeArrowheads="1"/>
          </p:cNvSpPr>
          <p:nvPr/>
        </p:nvSpPr>
        <p:spPr bwMode="auto">
          <a:xfrm>
            <a:off x="827584" y="4437484"/>
            <a:ext cx="39608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002060"/>
                </a:solidFill>
              </a:rPr>
              <a:t>ул. Богдана Хмельницкого</a:t>
            </a:r>
            <a:r>
              <a:rPr lang="en-GB" altLang="ru-RU" sz="1800" b="1" dirty="0">
                <a:solidFill>
                  <a:srgbClr val="002060"/>
                </a:solidFill>
              </a:rPr>
              <a:t>, 26/1, </a:t>
            </a:r>
            <a:r>
              <a:rPr lang="ru-RU" altLang="ru-RU" sz="1800" b="1" dirty="0">
                <a:solidFill>
                  <a:srgbClr val="002060"/>
                </a:solidFill>
              </a:rPr>
              <a:t>Новосибирск</a:t>
            </a:r>
            <a:r>
              <a:rPr lang="en-GB" altLang="ru-RU" sz="1800" b="1" dirty="0">
                <a:solidFill>
                  <a:srgbClr val="002060"/>
                </a:solidFill>
              </a:rPr>
              <a:t>, 630075, </a:t>
            </a:r>
            <a:r>
              <a:rPr lang="ru-RU" altLang="ru-RU" sz="1800" b="1" dirty="0">
                <a:solidFill>
                  <a:srgbClr val="002060"/>
                </a:solidFill>
              </a:rPr>
              <a:t>Россия</a:t>
            </a:r>
            <a:endParaRPr lang="en-GB" altLang="ru-RU" sz="1800" b="1" dirty="0">
              <a:solidFill>
                <a:srgbClr val="002060"/>
              </a:solidFill>
            </a:endParaRPr>
          </a:p>
        </p:txBody>
      </p:sp>
      <p:sp>
        <p:nvSpPr>
          <p:cNvPr id="21510" name="TextBox 2"/>
          <p:cNvSpPr txBox="1">
            <a:spLocks noChangeArrowheads="1"/>
          </p:cNvSpPr>
          <p:nvPr/>
        </p:nvSpPr>
        <p:spPr bwMode="auto">
          <a:xfrm>
            <a:off x="4211960" y="4725144"/>
            <a:ext cx="45720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002060"/>
                </a:solidFill>
              </a:rPr>
              <a:t>Глазачев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002060"/>
                </a:solidFill>
              </a:rPr>
              <a:t>Михаил Александрович,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002060"/>
                </a:solidFill>
              </a:rPr>
              <a:t>директор</a:t>
            </a:r>
          </a:p>
        </p:txBody>
      </p:sp>
      <p:sp>
        <p:nvSpPr>
          <p:cNvPr id="21511" name="TextBox 5"/>
          <p:cNvSpPr txBox="1">
            <a:spLocks noChangeArrowheads="1"/>
          </p:cNvSpPr>
          <p:nvPr/>
        </p:nvSpPr>
        <p:spPr bwMode="auto">
          <a:xfrm>
            <a:off x="1115616" y="3718991"/>
            <a:ext cx="34559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002060"/>
                </a:solidFill>
              </a:rPr>
              <a:t>Тел</a:t>
            </a:r>
            <a:r>
              <a:rPr lang="en-GB" altLang="ru-RU" sz="1800" b="1" dirty="0">
                <a:solidFill>
                  <a:srgbClr val="002060"/>
                </a:solidFill>
              </a:rPr>
              <a:t>. +7 (383) 276 35 31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002060"/>
                </a:solidFill>
              </a:rPr>
              <a:t>Моб</a:t>
            </a:r>
            <a:r>
              <a:rPr lang="en-US" altLang="ru-RU" sz="1800" b="1" dirty="0">
                <a:solidFill>
                  <a:srgbClr val="002060"/>
                </a:solidFill>
              </a:rPr>
              <a:t>. +</a:t>
            </a:r>
            <a:r>
              <a:rPr lang="en-GB" altLang="ru-RU" sz="1800" b="1" dirty="0">
                <a:solidFill>
                  <a:srgbClr val="002060"/>
                </a:solidFill>
              </a:rPr>
              <a:t>7 (913) 907 49 41</a:t>
            </a:r>
            <a:endParaRPr lang="ru-RU" altLang="ru-RU" sz="1800" b="1" dirty="0">
              <a:solidFill>
                <a:srgbClr val="002060"/>
              </a:solidFill>
            </a:endParaRPr>
          </a:p>
        </p:txBody>
      </p:sp>
      <p:sp>
        <p:nvSpPr>
          <p:cNvPr id="21512" name="TextBox 6"/>
          <p:cNvSpPr txBox="1">
            <a:spLocks noChangeArrowheads="1"/>
          </p:cNvSpPr>
          <p:nvPr/>
        </p:nvSpPr>
        <p:spPr bwMode="auto">
          <a:xfrm>
            <a:off x="736600" y="5157192"/>
            <a:ext cx="41767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800" b="1" dirty="0">
                <a:solidFill>
                  <a:srgbClr val="002060"/>
                </a:solidFill>
              </a:rPr>
              <a:t>E-mail: </a:t>
            </a:r>
            <a:r>
              <a:rPr lang="en-US" altLang="ru-RU" sz="1800" b="1" dirty="0" smtClean="0">
                <a:solidFill>
                  <a:srgbClr val="002060"/>
                </a:solidFill>
              </a:rPr>
              <a:t>karavella_nsk@mail.ru</a:t>
            </a:r>
            <a:endParaRPr lang="en-US" altLang="ru-RU" sz="1800" b="1" dirty="0">
              <a:solidFill>
                <a:srgbClr val="00206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800" b="1" dirty="0">
                <a:solidFill>
                  <a:srgbClr val="002060"/>
                </a:solidFill>
              </a:rPr>
              <a:t>Http://karavella.nios.ru</a:t>
            </a:r>
            <a:endParaRPr lang="ru-RU" altLang="ru-RU" sz="1800" b="1" dirty="0">
              <a:solidFill>
                <a:srgbClr val="00206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267" y="1988355"/>
            <a:ext cx="2167386" cy="270892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Oval 18"/>
          <p:cNvSpPr>
            <a:spLocks noChangeArrowheads="1"/>
          </p:cNvSpPr>
          <p:nvPr/>
        </p:nvSpPr>
        <p:spPr bwMode="auto">
          <a:xfrm>
            <a:off x="468313" y="980728"/>
            <a:ext cx="8208962" cy="5761037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-26988"/>
            <a:ext cx="8229600" cy="850901"/>
          </a:xfrm>
        </p:spPr>
        <p:txBody>
          <a:bodyPr/>
          <a:lstStyle/>
          <a:p>
            <a:r>
              <a:rPr lang="ru-RU" altLang="ru-RU" sz="2400" b="1" dirty="0">
                <a:solidFill>
                  <a:srgbClr val="002060"/>
                </a:solidFill>
              </a:rPr>
              <a:t>Структура образовательной программы ДМЦ</a:t>
            </a:r>
            <a:endParaRPr lang="ru-RU" altLang="ru-RU" sz="2400" b="1" dirty="0" smtClean="0">
              <a:solidFill>
                <a:srgbClr val="002060"/>
              </a:solidFill>
            </a:endParaRPr>
          </a:p>
        </p:txBody>
      </p:sp>
      <p:grpSp>
        <p:nvGrpSpPr>
          <p:cNvPr id="5125" name="Group 19"/>
          <p:cNvGrpSpPr>
            <a:grpSpLocks/>
          </p:cNvGrpSpPr>
          <p:nvPr/>
        </p:nvGrpSpPr>
        <p:grpSpPr bwMode="auto">
          <a:xfrm>
            <a:off x="755650" y="1268760"/>
            <a:ext cx="7632700" cy="5184775"/>
            <a:chOff x="476" y="754"/>
            <a:chExt cx="4808" cy="3266"/>
          </a:xfrm>
        </p:grpSpPr>
        <p:sp>
          <p:nvSpPr>
            <p:cNvPr id="5131" name="Oval 5"/>
            <p:cNvSpPr>
              <a:spLocks noChangeArrowheads="1"/>
            </p:cNvSpPr>
            <p:nvPr/>
          </p:nvSpPr>
          <p:spPr bwMode="auto">
            <a:xfrm>
              <a:off x="476" y="1661"/>
              <a:ext cx="2812" cy="1361"/>
            </a:xfrm>
            <a:prstGeom prst="ellipse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5132" name="Oval 10"/>
            <p:cNvSpPr>
              <a:spLocks noChangeArrowheads="1"/>
            </p:cNvSpPr>
            <p:nvPr/>
          </p:nvSpPr>
          <p:spPr bwMode="auto">
            <a:xfrm>
              <a:off x="1474" y="2659"/>
              <a:ext cx="2812" cy="1361"/>
            </a:xfrm>
            <a:prstGeom prst="ellipse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5133" name="Oval 11"/>
            <p:cNvSpPr>
              <a:spLocks noChangeArrowheads="1"/>
            </p:cNvSpPr>
            <p:nvPr/>
          </p:nvSpPr>
          <p:spPr bwMode="auto">
            <a:xfrm>
              <a:off x="1474" y="754"/>
              <a:ext cx="2812" cy="1270"/>
            </a:xfrm>
            <a:prstGeom prst="ellipse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5134" name="Oval 12"/>
            <p:cNvSpPr>
              <a:spLocks noChangeArrowheads="1"/>
            </p:cNvSpPr>
            <p:nvPr/>
          </p:nvSpPr>
          <p:spPr bwMode="auto">
            <a:xfrm>
              <a:off x="2472" y="1661"/>
              <a:ext cx="2812" cy="1361"/>
            </a:xfrm>
            <a:prstGeom prst="ellipse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5135" name="Text Box 13"/>
            <p:cNvSpPr txBox="1">
              <a:spLocks noChangeArrowheads="1"/>
            </p:cNvSpPr>
            <p:nvPr/>
          </p:nvSpPr>
          <p:spPr bwMode="auto">
            <a:xfrm>
              <a:off x="798" y="1979"/>
              <a:ext cx="1451" cy="7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1800" b="1" dirty="0">
                  <a:solidFill>
                    <a:srgbClr val="002060"/>
                  </a:solidFill>
                </a:rPr>
                <a:t>Курс старшин шлюпок и основы военно-морского дела</a:t>
              </a:r>
            </a:p>
          </p:txBody>
        </p:sp>
        <p:sp>
          <p:nvSpPr>
            <p:cNvPr id="5136" name="Text Box 14"/>
            <p:cNvSpPr txBox="1">
              <a:spLocks noChangeArrowheads="1"/>
            </p:cNvSpPr>
            <p:nvPr/>
          </p:nvSpPr>
          <p:spPr bwMode="auto">
            <a:xfrm>
              <a:off x="3696" y="2069"/>
              <a:ext cx="1180" cy="5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1800" b="1" dirty="0">
                  <a:solidFill>
                    <a:srgbClr val="002060"/>
                  </a:solidFill>
                </a:rPr>
                <a:t>Курс военной подготовки, ПДП</a:t>
              </a:r>
            </a:p>
          </p:txBody>
        </p:sp>
        <p:sp>
          <p:nvSpPr>
            <p:cNvPr id="5137" name="Text Box 15"/>
            <p:cNvSpPr txBox="1">
              <a:spLocks noChangeArrowheads="1"/>
            </p:cNvSpPr>
            <p:nvPr/>
          </p:nvSpPr>
          <p:spPr bwMode="auto">
            <a:xfrm>
              <a:off x="2018" y="3158"/>
              <a:ext cx="1724" cy="5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1800" b="1" dirty="0">
                  <a:solidFill>
                    <a:srgbClr val="002060"/>
                  </a:solidFill>
                </a:rPr>
                <a:t>Общефизическая подготовка и основы рукопашного боя</a:t>
              </a:r>
            </a:p>
          </p:txBody>
        </p:sp>
        <p:sp>
          <p:nvSpPr>
            <p:cNvPr id="5138" name="Text Box 16"/>
            <p:cNvSpPr txBox="1">
              <a:spLocks noChangeArrowheads="1"/>
            </p:cNvSpPr>
            <p:nvPr/>
          </p:nvSpPr>
          <p:spPr bwMode="auto">
            <a:xfrm>
              <a:off x="2064" y="981"/>
              <a:ext cx="1633" cy="5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1800" b="1" dirty="0">
                  <a:solidFill>
                    <a:srgbClr val="002060"/>
                  </a:solidFill>
                </a:rPr>
                <a:t>Курс гуманитарной подготовки, история флота</a:t>
              </a:r>
            </a:p>
          </p:txBody>
        </p:sp>
        <p:sp>
          <p:nvSpPr>
            <p:cNvPr id="5139" name="Text Box 17"/>
            <p:cNvSpPr txBox="1">
              <a:spLocks noChangeArrowheads="1"/>
            </p:cNvSpPr>
            <p:nvPr/>
          </p:nvSpPr>
          <p:spPr bwMode="auto">
            <a:xfrm>
              <a:off x="2336" y="2024"/>
              <a:ext cx="1088" cy="5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1800" b="1">
                  <a:solidFill>
                    <a:srgbClr val="002060"/>
                  </a:solidFill>
                </a:rPr>
                <a:t>Летние сборы, практика</a:t>
              </a:r>
            </a:p>
          </p:txBody>
        </p:sp>
      </p:grpSp>
      <p:sp>
        <p:nvSpPr>
          <p:cNvPr id="5126" name="Text Box 20"/>
          <p:cNvSpPr txBox="1">
            <a:spLocks noChangeArrowheads="1"/>
          </p:cNvSpPr>
          <p:nvPr/>
        </p:nvSpPr>
        <p:spPr bwMode="auto">
          <a:xfrm>
            <a:off x="900113" y="2204864"/>
            <a:ext cx="1655762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1600" b="1">
                <a:solidFill>
                  <a:srgbClr val="002060"/>
                </a:solidFill>
              </a:rPr>
              <a:t>Культура поведения</a:t>
            </a:r>
          </a:p>
        </p:txBody>
      </p:sp>
      <p:sp>
        <p:nvSpPr>
          <p:cNvPr id="5127" name="Text Box 21"/>
          <p:cNvSpPr txBox="1">
            <a:spLocks noChangeArrowheads="1"/>
          </p:cNvSpPr>
          <p:nvPr/>
        </p:nvSpPr>
        <p:spPr bwMode="auto">
          <a:xfrm>
            <a:off x="900113" y="4797152"/>
            <a:ext cx="1655762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1600" b="1" dirty="0">
                <a:solidFill>
                  <a:srgbClr val="002060"/>
                </a:solidFill>
              </a:rPr>
              <a:t>Этика, эстетика</a:t>
            </a:r>
          </a:p>
        </p:txBody>
      </p:sp>
      <p:sp>
        <p:nvSpPr>
          <p:cNvPr id="5128" name="Text Box 22"/>
          <p:cNvSpPr txBox="1">
            <a:spLocks noChangeArrowheads="1"/>
          </p:cNvSpPr>
          <p:nvPr/>
        </p:nvSpPr>
        <p:spPr bwMode="auto">
          <a:xfrm>
            <a:off x="6443663" y="2204864"/>
            <a:ext cx="1944687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1600" b="1" dirty="0">
                <a:solidFill>
                  <a:srgbClr val="002060"/>
                </a:solidFill>
              </a:rPr>
              <a:t>Праздники, вечера</a:t>
            </a:r>
          </a:p>
        </p:txBody>
      </p:sp>
      <p:sp>
        <p:nvSpPr>
          <p:cNvPr id="5129" name="Text Box 23"/>
          <p:cNvSpPr txBox="1">
            <a:spLocks noChangeArrowheads="1"/>
          </p:cNvSpPr>
          <p:nvPr/>
        </p:nvSpPr>
        <p:spPr bwMode="auto">
          <a:xfrm>
            <a:off x="6589713" y="4797152"/>
            <a:ext cx="17272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1600" b="1" dirty="0">
                <a:solidFill>
                  <a:srgbClr val="002060"/>
                </a:solidFill>
              </a:rPr>
              <a:t>Встречи с ветеранами </a:t>
            </a:r>
            <a:r>
              <a:rPr lang="ru-RU" altLang="ru-RU" sz="1600" b="1" dirty="0" err="1">
                <a:solidFill>
                  <a:srgbClr val="002060"/>
                </a:solidFill>
              </a:rPr>
              <a:t>ВОв</a:t>
            </a:r>
            <a:endParaRPr lang="ru-RU" altLang="ru-RU" sz="16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advClick="0" advTm="16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803720"/>
      </p:ext>
    </p:extLst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М.Глазачев\Pictures\Новая папка\30.11.2016 вступление в Юнармию (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92" y="-186580"/>
            <a:ext cx="10579886" cy="705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9900647"/>
      </p:ext>
    </p:extLst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М.Глазачев\Downloads\Новая папка (3)\2GJXMgQZuS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8632"/>
            <a:ext cx="9828689" cy="6849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6303076"/>
      </p:ext>
    </p:extLst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М.Глазачев\Pictures\ТОФ\Новая папка — копия\2016.03.19 - 35-летие Каравеллы (1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40" y="0"/>
            <a:ext cx="9753600" cy="650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7444302"/>
      </p:ext>
    </p:extLst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М.Глазачев\Pictures\Полпред_встреча_с_курсантами_Детского_морского_центра_Каравелла\!!_IMG_78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584" y="-14064"/>
            <a:ext cx="10798956" cy="687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0191775"/>
      </p:ext>
    </p:extLst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2290</TotalTime>
  <Words>412</Words>
  <Application>Microsoft Office PowerPoint</Application>
  <PresentationFormat>Экран (4:3)</PresentationFormat>
  <Paragraphs>74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Оформление по умолчанию</vt:lpstr>
      <vt:lpstr>Презентация PowerPoint</vt:lpstr>
      <vt:lpstr>Презентация PowerPoint</vt:lpstr>
      <vt:lpstr>Образовательное пространство  ДМЦ «Каравелла»</vt:lpstr>
      <vt:lpstr>Структура образовательной программы ДМЦ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Организации – партнёры</vt:lpstr>
      <vt:lpstr>Ключевые вопросы сотрудничества</vt:lpstr>
      <vt:lpstr>Презентация PowerPoint</vt:lpstr>
      <vt:lpstr>Презентация PowerPoint</vt:lpstr>
    </vt:vector>
  </TitlesOfParts>
  <Company>505.ru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Капитан</cp:lastModifiedBy>
  <cp:revision>92</cp:revision>
  <dcterms:created xsi:type="dcterms:W3CDTF">2011-06-05T12:02:19Z</dcterms:created>
  <dcterms:modified xsi:type="dcterms:W3CDTF">2019-03-13T11:05:26Z</dcterms:modified>
</cp:coreProperties>
</file>