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6" r:id="rId10"/>
    <p:sldId id="265" r:id="rId11"/>
    <p:sldId id="267" r:id="rId12"/>
    <p:sldId id="264" r:id="rId13"/>
    <p:sldId id="268" r:id="rId14"/>
    <p:sldId id="269" r:id="rId15"/>
    <p:sldId id="270" r:id="rId16"/>
    <p:sldId id="300" r:id="rId17"/>
    <p:sldId id="301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4" r:id="rId31"/>
    <p:sldId id="283" r:id="rId32"/>
    <p:sldId id="302" r:id="rId33"/>
    <p:sldId id="285" r:id="rId34"/>
    <p:sldId id="287" r:id="rId35"/>
    <p:sldId id="288" r:id="rId36"/>
    <p:sldId id="290" r:id="rId37"/>
    <p:sldId id="289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9" r:id="rId46"/>
    <p:sldId id="298" r:id="rId47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EEFA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320" y="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84FA08-996C-4475-8244-3999BBB647BD}" type="datetimeFigureOut">
              <a:rPr lang="ru-RU"/>
              <a:pPr>
                <a:defRPr/>
              </a:pPr>
              <a:t>05.03.2018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293FAF-73B8-494C-A7CD-F8340004B87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54263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89215B-9451-42A6-9049-D25D2E444A62}" type="datetimeFigureOut">
              <a:rPr lang="ru-RU"/>
              <a:pPr>
                <a:defRPr/>
              </a:pPr>
              <a:t>05.03.2018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DF8428-507D-4008-B4E4-202D43C4111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46262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131C40-D80C-4551-B4C5-6F512855545B}" type="datetimeFigureOut">
              <a:rPr lang="ru-RU"/>
              <a:pPr>
                <a:defRPr/>
              </a:pPr>
              <a:t>05.03.2018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0C1025-C0A8-4BBB-90D4-48737FA8F0F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04408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CAB615-0C69-4B0B-AD34-BAFF1876D15F}" type="datetimeFigureOut">
              <a:rPr lang="ru-RU"/>
              <a:pPr>
                <a:defRPr/>
              </a:pPr>
              <a:t>05.03.2018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185775-3B21-450F-95C0-0297959839A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31381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F14FC-289B-4BFC-82CC-053FAEB1C59E}" type="datetimeFigureOut">
              <a:rPr lang="ru-RU"/>
              <a:pPr>
                <a:defRPr/>
              </a:pPr>
              <a:t>05.03.2018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CD9710-666A-4B1F-8837-E089EE3AF57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52576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A3E59-A7EB-4A92-B847-3F82395EA1D8}" type="datetimeFigureOut">
              <a:rPr lang="ru-RU"/>
              <a:pPr>
                <a:defRPr/>
              </a:pPr>
              <a:t>05.03.2018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FD1C45-0887-4875-A21D-642CC6285BF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87910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77BC86-8CB3-49D8-B4E9-566AA3049879}" type="datetimeFigureOut">
              <a:rPr lang="ru-RU"/>
              <a:pPr>
                <a:defRPr/>
              </a:pPr>
              <a:t>05.03.2018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2B805D-031B-4043-9ECA-9573F5268AB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81721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2226D1-CECE-4D89-BCDC-675D83BD060A}" type="datetimeFigureOut">
              <a:rPr lang="ru-RU"/>
              <a:pPr>
                <a:defRPr/>
              </a:pPr>
              <a:t>05.03.2018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CE2C29-6564-443B-9400-7A4A482E9C8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18712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AF808C-60EC-40F0-9C19-8E46AB88780E}" type="datetimeFigureOut">
              <a:rPr lang="ru-RU"/>
              <a:pPr>
                <a:defRPr/>
              </a:pPr>
              <a:t>05.03.2018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140ADA-2780-47AE-A22C-AA3534A39A2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99642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0604E2-BE10-4745-B5C9-4A4CF7BBF580}" type="datetimeFigureOut">
              <a:rPr lang="ru-RU"/>
              <a:pPr>
                <a:defRPr/>
              </a:pPr>
              <a:t>05.03.2018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87F3B-EEA3-496F-9286-056626B0804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56438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699175-47FD-4D47-8927-A5EAE8C6E525}" type="datetimeFigureOut">
              <a:rPr lang="ru-RU"/>
              <a:pPr>
                <a:defRPr/>
              </a:pPr>
              <a:t>05.03.2018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A873CF-BF98-4495-AA3E-E208CD240D4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93320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DB7C754-271B-4E96-9E16-73C76724D5A8}" type="datetimeFigureOut">
              <a:rPr lang="ru-RU"/>
              <a:pPr>
                <a:defRPr/>
              </a:pPr>
              <a:t>05.03.2018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C27E05F-55C5-4940-B904-B7FE05D0F2A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10" Type="http://schemas.openxmlformats.org/officeDocument/2006/relationships/image" Target="../media/image68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13" Type="http://schemas.openxmlformats.org/officeDocument/2006/relationships/image" Target="../media/image87.jpeg"/><Relationship Id="rId18" Type="http://schemas.openxmlformats.org/officeDocument/2006/relationships/image" Target="../media/image92.jpe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12" Type="http://schemas.openxmlformats.org/officeDocument/2006/relationships/image" Target="../media/image86.jpeg"/><Relationship Id="rId17" Type="http://schemas.openxmlformats.org/officeDocument/2006/relationships/image" Target="../media/image91.jpeg"/><Relationship Id="rId2" Type="http://schemas.openxmlformats.org/officeDocument/2006/relationships/image" Target="../media/image76.png"/><Relationship Id="rId16" Type="http://schemas.openxmlformats.org/officeDocument/2006/relationships/image" Target="../media/image90.jpeg"/><Relationship Id="rId20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11" Type="http://schemas.openxmlformats.org/officeDocument/2006/relationships/image" Target="../media/image85.jpeg"/><Relationship Id="rId5" Type="http://schemas.openxmlformats.org/officeDocument/2006/relationships/image" Target="../media/image79.png"/><Relationship Id="rId15" Type="http://schemas.openxmlformats.org/officeDocument/2006/relationships/image" Target="../media/image89.jpeg"/><Relationship Id="rId10" Type="http://schemas.openxmlformats.org/officeDocument/2006/relationships/image" Target="../media/image84.jpeg"/><Relationship Id="rId19" Type="http://schemas.openxmlformats.org/officeDocument/2006/relationships/image" Target="../media/image93.jpeg"/><Relationship Id="rId4" Type="http://schemas.openxmlformats.org/officeDocument/2006/relationships/image" Target="../media/image78.jpeg"/><Relationship Id="rId9" Type="http://schemas.openxmlformats.org/officeDocument/2006/relationships/image" Target="../media/image83.jpeg"/><Relationship Id="rId14" Type="http://schemas.openxmlformats.org/officeDocument/2006/relationships/image" Target="../media/image8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yar.dmc@mail.ru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http://olegmaslov.com/wp-content/uploads/2016/06/Nepobedimyj-admiral-Flota-Rossijskogo-F.F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1145568"/>
            <a:ext cx="4148047" cy="5792495"/>
          </a:xfrm>
          <a:prstGeom prst="rect">
            <a:avLst/>
          </a:prstGeom>
          <a:noFill/>
          <a:effectLst>
            <a:softEdge rad="635000"/>
          </a:effectLst>
          <a:extLst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24075" y="188913"/>
            <a:ext cx="6480175" cy="158432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образовательное учреждение дополнительного образования «Ярославский детский морской центр имени адмирала Ф.Ф.Ушакова»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125" y="188913"/>
            <a:ext cx="1919288" cy="191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4138" y="2420938"/>
            <a:ext cx="6599237" cy="1754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+mn-cs"/>
              </a:rPr>
              <a:t>«Нас мало, но мы в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+mn-cs"/>
              </a:rPr>
              <a:t>               тельняшках…»</a:t>
            </a:r>
            <a:endParaRPr lang="ru-RU" sz="6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0063" y="5214938"/>
            <a:ext cx="6578600" cy="1384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Курсант  6 курса, вице старшина                                             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Яцук Ярослав Викторович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5" name="TextBox 11"/>
          <p:cNvSpPr txBox="1">
            <a:spLocks noChangeArrowheads="1"/>
          </p:cNvSpPr>
          <p:nvPr/>
        </p:nvSpPr>
        <p:spPr bwMode="auto">
          <a:xfrm>
            <a:off x="214313" y="4143375"/>
            <a:ext cx="53244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Профориентационная работа МОУ ДО «Детский морской центр», направленная на выбор военно-морских профессий</a:t>
            </a:r>
            <a:endParaRPr lang="ru-RU" altLang="ru-RU" sz="18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pp.userapi.com/c637518/v637518848/1c633/WrQWAFNfLwU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8542" y="646331"/>
            <a:ext cx="9522595" cy="6345918"/>
          </a:xfrm>
          <a:prstGeom prst="rect">
            <a:avLst/>
          </a:prstGeom>
          <a:noFill/>
          <a:effectLst>
            <a:softEdge rad="317500"/>
          </a:effectLst>
          <a:extLst/>
        </p:spPr>
      </p:pic>
      <p:sp>
        <p:nvSpPr>
          <p:cNvPr id="11267" name="TextBox 6"/>
          <p:cNvSpPr txBox="1">
            <a:spLocks noChangeArrowheads="1"/>
          </p:cNvSpPr>
          <p:nvPr/>
        </p:nvSpPr>
        <p:spPr bwMode="auto">
          <a:xfrm>
            <a:off x="19050" y="0"/>
            <a:ext cx="88582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крушения советского военного самолета в годы ВОВ,                                                 Выборгский район, Ленинградская область.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pp.userapi.com/c637518/v637518848/1c67f/VtqLvMm7ENs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9481" y="604490"/>
            <a:ext cx="9133445" cy="6086586"/>
          </a:xfrm>
          <a:prstGeom prst="rect">
            <a:avLst/>
          </a:prstGeom>
          <a:noFill/>
          <a:effectLst>
            <a:softEdge rad="317500"/>
          </a:effectLst>
          <a:extLst/>
        </p:spPr>
      </p:pic>
      <p:sp>
        <p:nvSpPr>
          <p:cNvPr id="12291" name="TextBox 4"/>
          <p:cNvSpPr txBox="1">
            <a:spLocks noChangeArrowheads="1"/>
          </p:cNvSpPr>
          <p:nvPr/>
        </p:nvSpPr>
        <p:spPr bwMode="auto">
          <a:xfrm>
            <a:off x="39688" y="184150"/>
            <a:ext cx="8858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Корнштадт, посещение Морского собора на Якорной площади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52537" y="601644"/>
            <a:ext cx="9645402" cy="6427756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/>
        </p:spPr>
      </p:pic>
      <p:sp>
        <p:nvSpPr>
          <p:cNvPr id="13315" name="TextBox 5"/>
          <p:cNvSpPr txBox="1">
            <a:spLocks noChangeArrowheads="1"/>
          </p:cNvSpPr>
          <p:nvPr/>
        </p:nvSpPr>
        <p:spPr bwMode="auto">
          <a:xfrm>
            <a:off x="19050" y="184150"/>
            <a:ext cx="8858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Ракетный крейсер «Москва»  -  флагманом Черноморского флота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pp.userapi.com/c629513/v629513848/41d4b/7QnBWC1ME0g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8520" y="1196752"/>
            <a:ext cx="9252520" cy="5204543"/>
          </a:xfrm>
          <a:prstGeom prst="rect">
            <a:avLst/>
          </a:prstGeom>
          <a:noFill/>
          <a:effectLst>
            <a:softEdge rad="317500"/>
          </a:effectLst>
          <a:extLst/>
        </p:spPr>
      </p:pic>
      <p:sp>
        <p:nvSpPr>
          <p:cNvPr id="14339" name="TextBox 4"/>
          <p:cNvSpPr txBox="1">
            <a:spLocks noChangeArrowheads="1"/>
          </p:cNvSpPr>
          <p:nvPr/>
        </p:nvSpPr>
        <p:spPr bwMode="auto">
          <a:xfrm>
            <a:off x="19050" y="371475"/>
            <a:ext cx="8858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Посещение подводной лодки проекта 941 «Акула» (Северсталь)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4"/>
          <p:cNvSpPr txBox="1">
            <a:spLocks noChangeArrowheads="1"/>
          </p:cNvSpPr>
          <p:nvPr/>
        </p:nvSpPr>
        <p:spPr bwMode="auto">
          <a:xfrm>
            <a:off x="0" y="187325"/>
            <a:ext cx="88598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для курсантов Центра учебных  занятий:</a:t>
            </a:r>
          </a:p>
        </p:txBody>
      </p:sp>
      <p:grpSp>
        <p:nvGrpSpPr>
          <p:cNvPr id="15363" name="Группа 6"/>
          <p:cNvGrpSpPr>
            <a:grpSpLocks/>
          </p:cNvGrpSpPr>
          <p:nvPr/>
        </p:nvGrpSpPr>
        <p:grpSpPr bwMode="auto">
          <a:xfrm>
            <a:off x="-12700" y="962025"/>
            <a:ext cx="9324975" cy="5881688"/>
            <a:chOff x="-12030" y="961500"/>
            <a:chExt cx="9324528" cy="5882602"/>
          </a:xfrm>
        </p:grpSpPr>
        <p:pic>
          <p:nvPicPr>
            <p:cNvPr id="14338" name="Picture 2" descr="https://pp.userapi.com/c637631/v637631848/44062/julGjY7aTII.jp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12030" y="961500"/>
              <a:ext cx="9324528" cy="5882602"/>
            </a:xfrm>
            <a:prstGeom prst="rect">
              <a:avLst/>
            </a:prstGeom>
            <a:noFill/>
            <a:effectLst>
              <a:softEdge rad="317500"/>
            </a:effectLst>
            <a:extLst/>
          </p:spPr>
        </p:pic>
        <p:sp>
          <p:nvSpPr>
            <p:cNvPr id="15368" name="TextBox 3"/>
            <p:cNvSpPr txBox="1">
              <a:spLocks noChangeArrowheads="1"/>
            </p:cNvSpPr>
            <p:nvPr/>
          </p:nvSpPr>
          <p:spPr bwMode="auto">
            <a:xfrm>
              <a:off x="310176" y="6044115"/>
              <a:ext cx="432048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400" b="1"/>
                <a:t>День моряка - подводника</a:t>
              </a:r>
            </a:p>
          </p:txBody>
        </p:sp>
      </p:grpSp>
      <p:grpSp>
        <p:nvGrpSpPr>
          <p:cNvPr id="3" name="Группа 7"/>
          <p:cNvGrpSpPr>
            <a:grpSpLocks/>
          </p:cNvGrpSpPr>
          <p:nvPr/>
        </p:nvGrpSpPr>
        <p:grpSpPr bwMode="auto">
          <a:xfrm>
            <a:off x="0" y="1066800"/>
            <a:ext cx="8964613" cy="5973763"/>
            <a:chOff x="0" y="1067232"/>
            <a:chExt cx="8964487" cy="5973991"/>
          </a:xfrm>
        </p:grpSpPr>
        <p:pic>
          <p:nvPicPr>
            <p:cNvPr id="14340" name="Picture 4" descr="https://pp.userapi.com/c637323/v637323848/52187/Jeo70cjA370.jp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67232"/>
              <a:ext cx="8964487" cy="5973991"/>
            </a:xfrm>
            <a:prstGeom prst="rect">
              <a:avLst/>
            </a:prstGeom>
            <a:noFill/>
            <a:effectLst>
              <a:softEdge rad="317500"/>
            </a:effectLst>
            <a:extLst/>
          </p:spPr>
        </p:pic>
        <p:sp>
          <p:nvSpPr>
            <p:cNvPr id="15366" name="TextBox 12"/>
            <p:cNvSpPr txBox="1">
              <a:spLocks noChangeArrowheads="1"/>
            </p:cNvSpPr>
            <p:nvPr/>
          </p:nvSpPr>
          <p:spPr bwMode="auto">
            <a:xfrm>
              <a:off x="2000232" y="5715016"/>
              <a:ext cx="4891984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День Северного флота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Российской Федерации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pp.userapi.com/c639224/v639224848/26165/AnTj8_TnV4k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92" y="851716"/>
            <a:ext cx="8860444" cy="5904656"/>
          </a:xfrm>
          <a:prstGeom prst="rect">
            <a:avLst/>
          </a:prstGeom>
          <a:noFill/>
          <a:effectLst>
            <a:softEdge rad="317500"/>
          </a:effectLst>
          <a:extLst/>
        </p:spPr>
      </p:pic>
      <p:sp>
        <p:nvSpPr>
          <p:cNvPr id="16387" name="TextBox 4"/>
          <p:cNvSpPr txBox="1">
            <a:spLocks noChangeArrowheads="1"/>
          </p:cNvSpPr>
          <p:nvPr/>
        </p:nvSpPr>
        <p:spPr bwMode="auto">
          <a:xfrm>
            <a:off x="0" y="187325"/>
            <a:ext cx="88598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Встречи и обмен опытом с  курсантами президентского полка из городов Оренбург, Ставрополь, Краснодар и  др. </a:t>
            </a:r>
          </a:p>
        </p:txBody>
      </p:sp>
      <p:pic>
        <p:nvPicPr>
          <p:cNvPr id="15364" name="Picture 4" descr="https://pp.userapi.com/c639224/v639224848/26183/ZyMyL65dtIY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7" y="1124743"/>
            <a:ext cx="8535647" cy="5688209"/>
          </a:xfrm>
          <a:prstGeom prst="rect">
            <a:avLst/>
          </a:prstGeom>
          <a:noFill/>
          <a:effectLst>
            <a:softEdge rad="317500"/>
          </a:effectLst>
          <a:extLst/>
        </p:spPr>
      </p:pic>
      <p:pic>
        <p:nvPicPr>
          <p:cNvPr id="15366" name="Picture 6" descr="https://pp.userapi.com/c639224/v639224848/26205/p3ZRnpNVKCI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441" y="1074765"/>
            <a:ext cx="8598244" cy="5729924"/>
          </a:xfrm>
          <a:prstGeom prst="rect">
            <a:avLst/>
          </a:prstGeom>
          <a:noFill/>
          <a:effectLst>
            <a:softEdge rad="317500"/>
          </a:effectLst>
          <a:extLst/>
        </p:spPr>
      </p:pic>
      <p:pic>
        <p:nvPicPr>
          <p:cNvPr id="15368" name="Picture 8" descr="https://pp.userapi.com/c639224/v639224848/2633b/UdZwOpVWG6E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7" y="1203571"/>
            <a:ext cx="8503158" cy="5666558"/>
          </a:xfrm>
          <a:prstGeom prst="rect">
            <a:avLst/>
          </a:prstGeom>
          <a:noFill/>
          <a:effectLst>
            <a:softEdge rad="317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p.userapi.com/c626631/v626631848/5ffb1/38EJTb1X6Ts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85784" y="240664"/>
            <a:ext cx="9929882" cy="6617336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41313" y="-177800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+mn-ea"/>
                <a:cs typeface="+mn-cs"/>
              </a:rPr>
              <a:t>Стремимся к высоким результатам!</a:t>
            </a:r>
            <a:endParaRPr lang="ru-RU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4163" y="6211888"/>
            <a:ext cx="8859837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Слет юных моряков и соревнования по морскому многоборью «Поморские сборы»,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г. Северодвинск, Белое море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00" name="Picture 8" descr="https://pp.userapi.com/c636724/v636724848/42513/sskeoTAXPeA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4346" y="-285776"/>
            <a:ext cx="9644098" cy="6622279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59398" name="Picture 6" descr="https://pp.userapi.com/c626526/v626526008/5f907/mRBoTPyaIUk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71546"/>
            <a:ext cx="5079109" cy="3380782"/>
          </a:xfrm>
          <a:prstGeom prst="rect">
            <a:avLst/>
          </a:prstGeom>
          <a:noFill/>
          <a:effectLst>
            <a:softEdge rad="317500"/>
          </a:effectLst>
          <a:scene3d>
            <a:camera prst="orthographicFront">
              <a:rot lat="0" lon="10799977" rev="0"/>
            </a:camera>
            <a:lightRig rig="threePt" dir="t"/>
          </a:scene3d>
        </p:spPr>
      </p:pic>
      <p:sp>
        <p:nvSpPr>
          <p:cNvPr id="8" name="TextBox 7"/>
          <p:cNvSpPr txBox="1"/>
          <p:nvPr/>
        </p:nvSpPr>
        <p:spPr>
          <a:xfrm>
            <a:off x="284163" y="6211888"/>
            <a:ext cx="8859837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Исследовательский проект «Флаг над колыбелью»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(Малая Родина адмирала Ф.Ушакова)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313" y="-17780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+mn-ea"/>
                <a:cs typeface="+mn-cs"/>
              </a:rPr>
              <a:t>Адмиральский фарватер</a:t>
            </a:r>
            <a:endParaRPr lang="ru-RU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ea typeface="+mn-ea"/>
              <a:cs typeface="+mn-cs"/>
            </a:endParaRPr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368300" y="692150"/>
            <a:ext cx="87757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Водный поход по местам Ярославского края, связанными с именами адмиралов России. </a:t>
            </a:r>
          </a:p>
        </p:txBody>
      </p:sp>
      <p:pic>
        <p:nvPicPr>
          <p:cNvPr id="5" name="Picture 6" descr="C:\Program Files\Common Files\Microsoft Shared\Clipart\cagcat50\DD01352_.w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7600" y="5257800"/>
            <a:ext cx="515938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C:\Program Files\Common Files\Microsoft Shared\Clipart\cagcat50\DD01352_.w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3581400"/>
            <a:ext cx="515938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C:\Program Files\Common Files\Microsoft Shared\Clipart\cagcat50\DD01352_.w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2200" y="1905000"/>
            <a:ext cx="515938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C:\Program Files\Common Files\Microsoft Shared\Clipart\cagcat50\DD01352_.w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1400" y="1371600"/>
            <a:ext cx="515938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C:\Program Files\Common Files\Microsoft Shared\Clipart\cagcat50\DD01352_.w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9800" y="1981200"/>
            <a:ext cx="515938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C:\Program Files\Common Files\Microsoft Shared\Clipart\cagcat50\DD01352_.w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5600" y="3733800"/>
            <a:ext cx="515938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7035800" y="3471863"/>
            <a:ext cx="2125663" cy="523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defPPr>
              <a:defRPr lang="ru-RU"/>
            </a:defPPr>
            <a:lvl1pPr>
              <a:defRPr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dirty="0">
                <a:latin typeface="+mn-lt"/>
                <a:cs typeface="+mn-cs"/>
              </a:rPr>
              <a:t>г. Ярославль</a:t>
            </a: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6486525" y="1776413"/>
            <a:ext cx="2084388" cy="523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с. </a:t>
            </a:r>
            <a:r>
              <a:rPr lang="ru-RU" alt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Хопылёво</a:t>
            </a:r>
            <a:endParaRPr lang="ru-RU" alt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6705600" y="847725"/>
            <a:ext cx="2236788" cy="523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д. </a:t>
            </a:r>
            <a:r>
              <a:rPr lang="ru-RU" alt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Бурнаково</a:t>
            </a:r>
            <a:endParaRPr lang="ru-RU" alt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728663" y="1471613"/>
            <a:ext cx="1652587" cy="5222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д. </a:t>
            </a:r>
            <a:r>
              <a:rPr lang="ru-RU" alt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Крутец</a:t>
            </a:r>
            <a:endParaRPr lang="ru-RU" alt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4038600" y="914400"/>
            <a:ext cx="1851025" cy="523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пос. Борок</a:t>
            </a:r>
          </a:p>
        </p:txBody>
      </p:sp>
      <p:sp>
        <p:nvSpPr>
          <p:cNvPr id="16" name="Text Box 18"/>
          <p:cNvSpPr txBox="1">
            <a:spLocks noChangeArrowheads="1"/>
          </p:cNvSpPr>
          <p:nvPr/>
        </p:nvSpPr>
        <p:spPr bwMode="auto">
          <a:xfrm>
            <a:off x="23813" y="3514725"/>
            <a:ext cx="1784350" cy="523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с. Нагорье</a:t>
            </a:r>
          </a:p>
        </p:txBody>
      </p:sp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1143000" y="5791200"/>
            <a:ext cx="4024313" cy="523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г. Переславль-Залесский</a:t>
            </a:r>
          </a:p>
        </p:txBody>
      </p:sp>
      <p:pic>
        <p:nvPicPr>
          <p:cNvPr id="18" name="Picture 30" descr="C:\Program Files\Common Files\Microsoft Shared\Clipart\themes1\Bullets\BD14752_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0" y="3429000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1" descr="C:\Program Files\Common Files\Microsoft Shared\Clipart\themes1\Bullets\BD14752_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0" y="3200400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2" descr="C:\Program Files\Common Files\Microsoft Shared\Clipart\themes1\Bullets\BD14752_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2971800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3" descr="C:\Program Files\Common Files\Microsoft Shared\Clipart\themes1\Bullets\BD14752_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5600" y="2743200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4" descr="C:\Program Files\Common Files\Microsoft Shared\Clipart\themes1\Bullets\BD14752_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3200" y="2514600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5" descr="C:\Program Files\Common Files\Microsoft Shared\Clipart\themes1\Bullets\BD14752_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0800" y="2362200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6" descr="C:\Program Files\Common Files\Microsoft Shared\Clipart\themes1\Bullets\BD14752_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600" y="1981200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7" descr="C:\Program Files\Common Files\Microsoft Shared\Clipart\themes1\Bullets\BD14752_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0" y="1828800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8" descr="C:\Program Files\Common Files\Microsoft Shared\Clipart\themes1\Bullets\BD14752_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6400" y="1676400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9" descr="C:\Program Files\Common Files\Microsoft Shared\Clipart\themes1\Bullets\BD14752_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7800" y="1524000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40" descr="C:\Program Files\Common Files\Microsoft Shared\Clipart\themes1\Bullets\BD14752_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1447800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1" descr="C:\Program Files\Common Files\Microsoft Shared\Clipart\themes1\Bullets\BD14752_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1447800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42" descr="C:\Program Files\Common Files\Microsoft Shared\Clipart\themes1\Bullets\BD14752_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371600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43" descr="C:\Program Files\Common Files\Microsoft Shared\Clipart\themes1\Bullets\BD14752_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7200" y="1371600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44" descr="C:\Program Files\Common Files\Microsoft Shared\Clipart\themes1\Bullets\BD14752_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8600" y="1371600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45" descr="C:\Program Files\Common Files\Microsoft Shared\Clipart\themes1\Bullets\BD14752_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00" y="1524000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46" descr="C:\Program Files\Common Files\Microsoft Shared\Clipart\themes1\Bullets\BD14752_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0400" y="1524000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47" descr="C:\Program Files\Common Files\Microsoft Shared\Clipart\themes1\Bullets\BD14752_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1800" y="1676400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8" descr="C:\Program Files\Common Files\Microsoft Shared\Clipart\themes1\Bullets\BD14752_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0" y="1828800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49" descr="C:\Program Files\Common Files\Microsoft Shared\Clipart\themes1\Bullets\BD14752_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2200" y="2209800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50" descr="C:\Program Files\Common Files\Microsoft Shared\Clipart\themes1\Bullets\BD14752_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9800" y="2362200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51" descr="C:\Program Files\Common Files\Microsoft Shared\Clipart\themes1\Bullets\BD14752_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2667000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52" descr="C:\Program Files\Common Files\Microsoft Shared\Clipart\themes1\Bullets\BD14752_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400" y="2514600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53" descr="C:\Program Files\Common Files\Microsoft Shared\Clipart\themes1\Bullets\BD14752_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2895600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54" descr="C:\Program Files\Common Files\Microsoft Shared\Clipart\themes1\Bullets\BD14752_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400" y="3048000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55" descr="C:\Program Files\Common Files\Microsoft Shared\Clipart\themes1\Bullets\BD14752_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3200400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56" descr="C:\Program Files\Common Files\Microsoft Shared\Clipart\themes1\Bullets\BD14752_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3429000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57" descr="C:\Program Files\Common Files\Microsoft Shared\Clipart\themes1\Bullets\BD14752_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4038600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58" descr="C:\Program Files\Common Files\Microsoft Shared\Clipart\themes1\Bullets\BD14752_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0" y="4191000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59" descr="C:\Program Files\Common Files\Microsoft Shared\Clipart\themes1\Bullets\BD14752_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9800" y="4267200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60" descr="C:\Program Files\Common Files\Microsoft Shared\Clipart\themes1\Bullets\BD14752_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4343400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61" descr="C:\Program Files\Common Files\Microsoft Shared\Clipart\themes1\Bullets\BD14752_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0" y="4419600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62" descr="C:\Program Files\Common Files\Microsoft Shared\Clipart\themes1\Bullets\BD14752_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1800" y="4495800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63" descr="C:\Program Files\Common Files\Microsoft Shared\Clipart\themes1\Bullets\BD14752_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600" y="4648200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64" descr="C:\Program Files\Common Files\Microsoft Shared\Clipart\themes1\Bullets\BD14752_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00" y="4876800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65" descr="C:\Program Files\Common Files\Microsoft Shared\Clipart\themes1\Bullets\BD14752_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1400" y="5029200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66" descr="C:\Program Files\Common Files\Microsoft Shared\Clipart\themes1\Bullets\BD14752_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7600" y="5181600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69" descr="C:\Program Files\Common Files\Microsoft Shared\Clipart\themes1\Bullets\BD14752_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4800" y="5562600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70" descr="C:\Program Files\Common Files\Microsoft Shared\Clipart\themes1\Bullets\BD14752_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3400" y="5638800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71" descr="C:\Program Files\Common Files\Microsoft Shared\Clipart\themes1\Bullets\BD14752_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5638800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72" descr="C:\Program Files\Common Files\Microsoft Shared\Clipart\themes1\Bullets\BD14752_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5562600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73" descr="C:\Program Files\Common Files\Microsoft Shared\Clipart\themes1\Bullets\BD14752_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9800" y="5029200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74" descr="C:\Program Files\Common Files\Microsoft Shared\Clipart\themes1\Bullets\BD14752_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7400" y="5257800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75" descr="C:\Program Files\Common Files\Microsoft Shared\Clipart\themes1\Bullets\BD14752_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8800" y="5334000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76" descr="C:\Program Files\Common Files\Microsoft Shared\Clipart\themes1\Bullets\BD14752_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7800" y="5410200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77" descr="C:\Program Files\Common Files\Microsoft Shared\Clipart\themes1\Bullets\BD14752_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0" y="4343400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78" descr="C:\Program Files\Common Files\Microsoft Shared\Clipart\themes1\Bullets\BD14752_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5600" y="4572000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79" descr="C:\Program Files\Common Files\Microsoft Shared\Clipart\themes1\Bullets\BD14752_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7000" y="4724400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80" descr="C:\Program Files\Common Files\Microsoft Shared\Clipart\themes1\Bullets\BD14752_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400" y="4876800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5525" y="1914525"/>
            <a:ext cx="4275383" cy="27717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028"/>
          <p:cNvSpPr txBox="1">
            <a:spLocks noChangeArrowheads="1"/>
          </p:cNvSpPr>
          <p:nvPr/>
        </p:nvSpPr>
        <p:spPr bwMode="auto">
          <a:xfrm>
            <a:off x="1116013" y="5545138"/>
            <a:ext cx="6894512" cy="1016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НАЧАЛО ПОХОДА «АДМИРАЛЬСКИЙ ФАРВАТЕР»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22 ИЮНЯ  ВОЗЛОЖЕНИЕ ВЕНКА К ВЕЧНОМУ ОГНЮ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Г. ЯРОСЛАВЛЬ </a:t>
            </a:r>
          </a:p>
        </p:txBody>
      </p:sp>
      <p:pic>
        <p:nvPicPr>
          <p:cNvPr id="6" name="Picture 1030" descr="https://pp.userapi.com/c637323/v637323848/521af/kniaieyvHFs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171" y="334363"/>
            <a:ext cx="7819351" cy="5210865"/>
          </a:xfrm>
          <a:prstGeom prst="rect">
            <a:avLst/>
          </a:prstGeom>
          <a:noFill/>
          <a:effectLst>
            <a:softEdge rad="317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pp.userapi.com/c604418/v604418848/10911/k5oSXHtkyg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846" y="1225648"/>
            <a:ext cx="8900163" cy="5596896"/>
          </a:xfrm>
          <a:prstGeom prst="rect">
            <a:avLst/>
          </a:prstGeom>
          <a:noFill/>
          <a:effectLst>
            <a:softEdge rad="635000"/>
          </a:effectLst>
          <a:extLst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1788" y="376238"/>
            <a:ext cx="8229600" cy="792162"/>
          </a:xfrm>
        </p:spPr>
        <p:txBody>
          <a:bodyPr rtlCol="0">
            <a:no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 марта 1968 г. исполнительный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комитет Ярославского городского Совета депутатов трудящихся принял решение за № 196 </a:t>
            </a:r>
            <a:endParaRPr lang="ru-RU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 создании в городе Ярославской детской речной флотилии».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6" descr="http://www.playcast.ru/uploads/2015/12/23/1646374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373688"/>
            <a:ext cx="2506663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C:\Documents and Settings\User1\Мои документы\Мои рисунки\Адмиральский фарватер\1 0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2565400"/>
            <a:ext cx="2967038" cy="395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5" descr="C:\Documents and Settings\User1\Мои документы\Мои рисунки\Адмиральский фарватер\1 05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2500" y="2565400"/>
            <a:ext cx="5273675" cy="395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1000" y="476250"/>
            <a:ext cx="5991225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+mn-cs"/>
              </a:rPr>
              <a:t>Переславль – Залесский </a:t>
            </a:r>
          </a:p>
        </p:txBody>
      </p:sp>
      <p:pic>
        <p:nvPicPr>
          <p:cNvPr id="16386" name="Picture 2" descr="http://blog-health.ru/wp-content/uploads/2015/09/petr-1.jpg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6129090" y="57150"/>
            <a:ext cx="2428875" cy="2857500"/>
          </a:xfrm>
          <a:prstGeom prst="rect">
            <a:avLst/>
          </a:prstGeom>
          <a:noFill/>
          <a:effectLst>
            <a:softEdge rad="635000"/>
          </a:effectLst>
          <a:extLst/>
        </p:spPr>
      </p:pic>
      <p:sp>
        <p:nvSpPr>
          <p:cNvPr id="21510" name="TextBox 7"/>
          <p:cNvSpPr txBox="1">
            <a:spLocks noChangeArrowheads="1"/>
          </p:cNvSpPr>
          <p:nvPr/>
        </p:nvSpPr>
        <p:spPr bwMode="auto">
          <a:xfrm>
            <a:off x="-541338" y="1184275"/>
            <a:ext cx="54403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Ботик Петра 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Documents and Settings\User1\Application Data\Microsoft\Media Catalog\клип0140.W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155700"/>
            <a:ext cx="5761038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:\Documents and Settings\User1\Application Data\Microsoft\Media Catalog\клип0135.WMF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5341938" y="152400"/>
            <a:ext cx="3665537" cy="6324600"/>
          </a:xfrm>
          <a:prstGeom prst="rect">
            <a:avLst/>
          </a:prstGeom>
          <a:noFill/>
          <a:effectLst>
            <a:softEdge rad="635000"/>
          </a:effectLst>
          <a:extLst/>
        </p:spPr>
      </p:pic>
      <p:sp>
        <p:nvSpPr>
          <p:cNvPr id="6" name="TextBox 5"/>
          <p:cNvSpPr txBox="1"/>
          <p:nvPr/>
        </p:nvSpPr>
        <p:spPr>
          <a:xfrm>
            <a:off x="428625" y="214313"/>
            <a:ext cx="5991225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+mn-cs"/>
              </a:rPr>
              <a:t>поселок Нагорье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C:\Documents and Settings\User1\Мои документы\Мои рисунки\Адмиральский фарватер\1 2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155575"/>
            <a:ext cx="4895850" cy="652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43500" y="642938"/>
            <a:ext cx="5991225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+mn-cs"/>
              </a:rPr>
              <a:t>дер. </a:t>
            </a:r>
            <a:r>
              <a:rPr lang="ru-RU" sz="6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+mn-cs"/>
              </a:rPr>
              <a:t>Крутец</a:t>
            </a:r>
            <a:endParaRPr lang="ru-RU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+mn-cs"/>
            </a:endParaRPr>
          </a:p>
        </p:txBody>
      </p:sp>
      <p:pic>
        <p:nvPicPr>
          <p:cNvPr id="6" name="Picture 4" descr="C:\Documents and Settings\User1\Application Data\Microsoft\Media Catalog\клип0133.WM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8" y="1712178"/>
            <a:ext cx="3507062" cy="4316383"/>
          </a:xfrm>
          <a:prstGeom prst="rect">
            <a:avLst/>
          </a:prstGeom>
          <a:noFill/>
          <a:effectLst>
            <a:softEdge rad="317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Documents and Settings\User1\Мои документы\Мои рисунки\Адмиральский фарватер\1 2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0563" y="692150"/>
            <a:ext cx="4419600" cy="589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785813" y="642938"/>
            <a:ext cx="5991226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+mn-cs"/>
              </a:rPr>
              <a:t>пос.Борок</a:t>
            </a:r>
            <a:endParaRPr lang="ru-RU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+mn-cs"/>
            </a:endParaRPr>
          </a:p>
        </p:txBody>
      </p:sp>
      <p:pic>
        <p:nvPicPr>
          <p:cNvPr id="19458" name="Picture 2" descr="http://www.proza.ru/pics/2011/11/25/1015.jpg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317612" y="1768315"/>
            <a:ext cx="3966356" cy="4508426"/>
          </a:xfrm>
          <a:prstGeom prst="rect">
            <a:avLst/>
          </a:prstGeom>
          <a:noFill/>
          <a:effectLst>
            <a:softEdge rad="317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nts and Settings\User1\Application Data\Microsoft\Media Catalog\клип0152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849" y="714356"/>
            <a:ext cx="8704151" cy="5955892"/>
          </a:xfrm>
          <a:prstGeom prst="rect">
            <a:avLst/>
          </a:prstGeom>
          <a:noFill/>
          <a:effectLst>
            <a:softEdge rad="317500"/>
          </a:effectLst>
          <a:extLst/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188795" y="928670"/>
            <a:ext cx="8955205" cy="5632204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/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571472" y="928670"/>
            <a:ext cx="7669513" cy="5540875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/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642910" y="857232"/>
            <a:ext cx="8143932" cy="5754419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/>
        </p:spPr>
      </p:pic>
      <p:sp>
        <p:nvSpPr>
          <p:cNvPr id="7" name="TextBox 6"/>
          <p:cNvSpPr txBox="1"/>
          <p:nvPr/>
        </p:nvSpPr>
        <p:spPr>
          <a:xfrm>
            <a:off x="571500" y="0"/>
            <a:ext cx="5991225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+mn-cs"/>
              </a:rPr>
              <a:t>село </a:t>
            </a:r>
            <a:r>
              <a:rPr lang="ru-RU" sz="6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+mn-cs"/>
              </a:rPr>
              <a:t>Хопылево</a:t>
            </a:r>
            <a:endParaRPr lang="ru-RU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+mn-cs"/>
            </a:endParaRPr>
          </a:p>
        </p:txBody>
      </p:sp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6">
            <a:extLst/>
          </a:blip>
          <a:srcRect/>
          <a:stretch>
            <a:fillRect/>
          </a:stretch>
        </p:blipFill>
        <p:spPr bwMode="auto">
          <a:xfrm>
            <a:off x="285720" y="733578"/>
            <a:ext cx="8858280" cy="6124422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s://pp.userapi.com/c837439/v837439341/61c56/HGeduNLI4W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836613"/>
            <a:ext cx="8208962" cy="573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Box 4"/>
          <p:cNvSpPr txBox="1">
            <a:spLocks noChangeArrowheads="1"/>
          </p:cNvSpPr>
          <p:nvPr/>
        </p:nvSpPr>
        <p:spPr bwMode="auto">
          <a:xfrm>
            <a:off x="0" y="0"/>
            <a:ext cx="88598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Экзамен на звание «Старшина шлюпки»  принимает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инспектор отделения ГИМС МЧС ЯО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s://pp.userapi.com/c837221/v837221725/6c552/PLj2r-OK_C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688" y="1533525"/>
            <a:ext cx="8726487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0" y="187325"/>
            <a:ext cx="88598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нас налажен тесный контакт с ГИМС МЧС ЯО. Инспектора проводят теоретические и практические занятия с учащимися по безопасности на воде, проверяют их знания и умения по предметам лоция и навигация.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4"/>
          <p:cNvSpPr txBox="1">
            <a:spLocks noChangeArrowheads="1"/>
          </p:cNvSpPr>
          <p:nvPr/>
        </p:nvSpPr>
        <p:spPr bwMode="auto">
          <a:xfrm>
            <a:off x="0" y="187325"/>
            <a:ext cx="88598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«Офицеры калининградского филиала ВУНЦ ВМФ побывали в Ярославле…»</a:t>
            </a:r>
            <a:endParaRPr lang="ru-RU" altLang="ru-RU" sz="1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2" name="Picture 2" descr="https://pp.userapi.com/c840522/v840522905/5581d/CrV9IPi0fBY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596" y="1000108"/>
            <a:ext cx="8215370" cy="54619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4" name="Picture 4" descr="https://pp.userapi.com/c840522/v840522905/557eb/sfUDlklEGns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596" y="1142984"/>
            <a:ext cx="8094236" cy="53814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6" name="Picture 6" descr="https://pp.userapi.com/c840522/v840522905/558f9/0YOqdmyATHE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472" y="1071546"/>
            <a:ext cx="8143932" cy="5414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90" name="Picture 10" descr="https://pp.userapi.com/c840522/v840522905/5586d/SmxEET51zXU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472" y="1142984"/>
            <a:ext cx="8072494" cy="5366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E:\Новая папка\яяяя\IMG_618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843972"/>
            <a:ext cx="9073009" cy="6048672"/>
          </a:xfrm>
          <a:prstGeom prst="rect">
            <a:avLst/>
          </a:prstGeom>
          <a:noFill/>
          <a:effectLst>
            <a:softEdge rad="635000"/>
          </a:effectLst>
          <a:extLst/>
        </p:spPr>
      </p:pic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323850" y="188913"/>
            <a:ext cx="8496300" cy="4811712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alt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Черноморское высшее военно-морское училище                   имени П.С.Нахимова, г. Севастополь,                    соревнования  по морскому  многоборью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alt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2017 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s://pp.userapi.com/c836637/v836637538/5638e/A23Zt5fWKko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961" y="879572"/>
            <a:ext cx="8644336" cy="5760640"/>
          </a:xfrm>
          <a:prstGeom prst="rect">
            <a:avLst/>
          </a:prstGeom>
          <a:noFill/>
          <a:effectLst>
            <a:softEdge rad="317500"/>
          </a:effectLst>
          <a:extLst/>
        </p:spPr>
      </p:pic>
      <p:pic>
        <p:nvPicPr>
          <p:cNvPr id="26628" name="Picture 4" descr="https://pp.userapi.com/c836637/v836637538/56708/m3fvsfqa01s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914553"/>
            <a:ext cx="8644336" cy="5760640"/>
          </a:xfrm>
          <a:prstGeom prst="rect">
            <a:avLst/>
          </a:prstGeom>
          <a:noFill/>
          <a:effectLst>
            <a:softEdge rad="317500"/>
          </a:effectLst>
          <a:extLst/>
        </p:spPr>
      </p:pic>
      <p:pic>
        <p:nvPicPr>
          <p:cNvPr id="26630" name="Picture 6" descr="https://pp.userapi.com/c836637/v836637538/568e8/dZsnaoge-cM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879572"/>
            <a:ext cx="8644336" cy="5760641"/>
          </a:xfrm>
          <a:prstGeom prst="rect">
            <a:avLst/>
          </a:prstGeom>
          <a:noFill/>
          <a:effectLst>
            <a:softEdge rad="317500"/>
          </a:effectLst>
          <a:extLst/>
        </p:spPr>
      </p:pic>
      <p:pic>
        <p:nvPicPr>
          <p:cNvPr id="26646" name="Picture 22" descr="https://pp.userapi.com/c621700/v621700135/10899/Rt0joNE5GNE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5720" y="857232"/>
            <a:ext cx="8644336" cy="5760640"/>
          </a:xfrm>
          <a:prstGeom prst="rect">
            <a:avLst/>
          </a:prstGeom>
          <a:noFill/>
          <a:effectLst>
            <a:softEdge rad="317500"/>
          </a:effectLst>
          <a:extLst/>
        </p:spPr>
      </p:pic>
      <p:pic>
        <p:nvPicPr>
          <p:cNvPr id="26634" name="Picture 10" descr="https://pp.userapi.com/c837624/v837624538/528b7/O8wAIM0v99c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857232"/>
            <a:ext cx="8644334" cy="5760639"/>
          </a:xfrm>
          <a:prstGeom prst="rect">
            <a:avLst/>
          </a:prstGeom>
          <a:noFill/>
          <a:effectLst>
            <a:softEdge rad="317500"/>
          </a:effectLst>
          <a:extLst/>
        </p:spPr>
      </p:pic>
      <p:pic>
        <p:nvPicPr>
          <p:cNvPr id="26636" name="Picture 12" descr="https://pp.userapi.com/c841323/v841323538/14c25/7_-l5cBl4BQ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857232"/>
            <a:ext cx="8644336" cy="5760640"/>
          </a:xfrm>
          <a:prstGeom prst="rect">
            <a:avLst/>
          </a:prstGeom>
          <a:noFill/>
          <a:effectLst>
            <a:softEdge rad="317500"/>
          </a:effectLst>
          <a:extLst/>
        </p:spPr>
      </p:pic>
      <p:pic>
        <p:nvPicPr>
          <p:cNvPr id="26640" name="Picture 16" descr="https://pp.userapi.com/c841323/v841323538/15337/-o6pEECFmEs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857232"/>
            <a:ext cx="8644335" cy="5760639"/>
          </a:xfrm>
          <a:prstGeom prst="rect">
            <a:avLst/>
          </a:prstGeom>
          <a:noFill/>
          <a:effectLst>
            <a:softEdge rad="317500"/>
          </a:effectLst>
          <a:extLst/>
        </p:spPr>
      </p:pic>
      <p:pic>
        <p:nvPicPr>
          <p:cNvPr id="26642" name="Picture 18" descr="https://pp.userapi.com/c621700/v621700135/1097f/WiUh03Dfhnc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928670"/>
            <a:ext cx="8600599" cy="5731493"/>
          </a:xfrm>
          <a:prstGeom prst="rect">
            <a:avLst/>
          </a:prstGeom>
          <a:noFill/>
          <a:effectLst>
            <a:softEdge rad="317500"/>
          </a:effectLst>
          <a:extLst/>
        </p:spPr>
      </p:pic>
      <p:pic>
        <p:nvPicPr>
          <p:cNvPr id="26644" name="Picture 20" descr="https://pp.userapi.com/c621700/v621700135/109d9/M-56p3SXi14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857232"/>
            <a:ext cx="8620132" cy="5744510"/>
          </a:xfrm>
          <a:prstGeom prst="rect">
            <a:avLst/>
          </a:prstGeom>
          <a:noFill/>
          <a:effectLst>
            <a:softEdge rad="317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6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66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6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6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6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66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66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6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66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pp.userapi.com/c604418/v604418848/1091b/O9vBU1A5N0o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48464" cy="6233281"/>
          </a:xfrm>
          <a:prstGeom prst="rect">
            <a:avLst/>
          </a:prstGeom>
          <a:noFill/>
          <a:effectLst>
            <a:softEdge rad="63500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304800" y="6092825"/>
            <a:ext cx="8497888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Таллиннский пограничный сторожевой корабль -205П «Зарница».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 1986 года учебное судно курсантов КЮМиРа им.Ф.Ушакова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http://olegmaslov.com/wp-content/uploads/2016/06/Nepobedimyj-admiral-Flota-Rossijskogo-F.F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1145568"/>
            <a:ext cx="4148047" cy="5792495"/>
          </a:xfrm>
          <a:prstGeom prst="rect">
            <a:avLst/>
          </a:prstGeom>
          <a:noFill/>
          <a:effectLst>
            <a:softEdge rad="635000"/>
          </a:effectLst>
          <a:extLst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24075" y="188913"/>
            <a:ext cx="6480175" cy="158432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образовательное учреждение дополнительного образования «Ярославский детский морской центр имени адмирала Ф.Ф.Ушакова»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748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125" y="188913"/>
            <a:ext cx="1919288" cy="191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14375" y="2500313"/>
            <a:ext cx="6600825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+mn-cs"/>
              </a:rPr>
              <a:t>«Курс  на  успех!»</a:t>
            </a:r>
          </a:p>
        </p:txBody>
      </p:sp>
      <p:sp>
        <p:nvSpPr>
          <p:cNvPr id="31750" name="Прямоугольник 5"/>
          <p:cNvSpPr>
            <a:spLocks noChangeArrowheads="1"/>
          </p:cNvSpPr>
          <p:nvPr/>
        </p:nvSpPr>
        <p:spPr bwMode="auto">
          <a:xfrm>
            <a:off x="500063" y="3500438"/>
            <a:ext cx="525621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(формирование осознанного выбора военно-морских профессий)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0063" y="4000500"/>
            <a:ext cx="5927725" cy="2678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Заведующая отделом                                     организационно-массовой работы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объединения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«Юный судоводитель»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Майорова Мария Александровна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4" descr="https://sun1-1.userapi.com/c840531/v840531224/2b83e/WL5Y31ebvWg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282" y="2786058"/>
            <a:ext cx="3211710" cy="2140304"/>
          </a:xfrm>
          <a:prstGeom prst="rect">
            <a:avLst/>
          </a:prstGeom>
          <a:noFill/>
          <a:effectLst>
            <a:softEdge rad="317500"/>
          </a:effectLst>
          <a:extLst/>
        </p:spPr>
      </p:pic>
      <p:sp>
        <p:nvSpPr>
          <p:cNvPr id="32771" name="Прямоугольник 3"/>
          <p:cNvSpPr>
            <a:spLocks noChangeArrowheads="1"/>
          </p:cNvSpPr>
          <p:nvPr/>
        </p:nvSpPr>
        <p:spPr bwMode="auto">
          <a:xfrm>
            <a:off x="1116013" y="333375"/>
            <a:ext cx="685800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 намеченная траектория  выбора профессии  стала «Курсом на успех» - этот выбор должен быть ОСОЗНАННЫМ!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000625" y="1857375"/>
            <a:ext cx="2214563" cy="17145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Высшие военно-морские учебные заведения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072063" y="4214813"/>
            <a:ext cx="2286000" cy="17145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Система дополнительного образования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«Детские морские центры»</a:t>
            </a:r>
          </a:p>
        </p:txBody>
      </p:sp>
      <p:sp>
        <p:nvSpPr>
          <p:cNvPr id="10" name="Овал 9"/>
          <p:cNvSpPr/>
          <p:nvPr/>
        </p:nvSpPr>
        <p:spPr>
          <a:xfrm>
            <a:off x="285750" y="4500563"/>
            <a:ext cx="3000375" cy="121443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Социальный  заказ</a:t>
            </a:r>
          </a:p>
        </p:txBody>
      </p:sp>
      <p:sp>
        <p:nvSpPr>
          <p:cNvPr id="9" name="Овал 8"/>
          <p:cNvSpPr/>
          <p:nvPr/>
        </p:nvSpPr>
        <p:spPr>
          <a:xfrm>
            <a:off x="214313" y="1785938"/>
            <a:ext cx="3286125" cy="121443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Государственный заказ</a:t>
            </a:r>
          </a:p>
        </p:txBody>
      </p:sp>
      <p:sp>
        <p:nvSpPr>
          <p:cNvPr id="25" name="Стрелка вправо 24"/>
          <p:cNvSpPr/>
          <p:nvPr/>
        </p:nvSpPr>
        <p:spPr>
          <a:xfrm>
            <a:off x="3500438" y="4857750"/>
            <a:ext cx="1285875" cy="484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6" name="Стрелка вправо 25"/>
          <p:cNvSpPr/>
          <p:nvPr/>
        </p:nvSpPr>
        <p:spPr>
          <a:xfrm>
            <a:off x="3500438" y="2000250"/>
            <a:ext cx="1285875" cy="484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7" name="Стрелка вправо 26"/>
          <p:cNvSpPr/>
          <p:nvPr/>
        </p:nvSpPr>
        <p:spPr>
          <a:xfrm rot="2172041">
            <a:off x="2789238" y="3386138"/>
            <a:ext cx="2190750" cy="484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9" name="Стрелка вправо 28"/>
          <p:cNvSpPr/>
          <p:nvPr/>
        </p:nvSpPr>
        <p:spPr>
          <a:xfrm rot="19702196">
            <a:off x="2663825" y="3522663"/>
            <a:ext cx="2401888" cy="485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https://sun1-1.userapi.com/c840531/v840531224/2b83e/WL5Y31ebvWg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282" y="2786058"/>
            <a:ext cx="3211710" cy="2140304"/>
          </a:xfrm>
          <a:prstGeom prst="rect">
            <a:avLst/>
          </a:prstGeom>
          <a:noFill/>
          <a:effectLst>
            <a:softEdge rad="317500"/>
          </a:effectLst>
          <a:extLst/>
        </p:spPr>
      </p:pic>
      <p:sp>
        <p:nvSpPr>
          <p:cNvPr id="7" name="Прямоугольник 6"/>
          <p:cNvSpPr/>
          <p:nvPr/>
        </p:nvSpPr>
        <p:spPr>
          <a:xfrm>
            <a:off x="5000625" y="1857375"/>
            <a:ext cx="2214563" cy="17145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Высшие военно-морские учебные заведения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072063" y="4214813"/>
            <a:ext cx="2286000" cy="17145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Система дополнительного образования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«Детские морские центры»</a:t>
            </a:r>
          </a:p>
        </p:txBody>
      </p:sp>
      <p:sp>
        <p:nvSpPr>
          <p:cNvPr id="10" name="Овал 9"/>
          <p:cNvSpPr/>
          <p:nvPr/>
        </p:nvSpPr>
        <p:spPr>
          <a:xfrm>
            <a:off x="285750" y="4500563"/>
            <a:ext cx="3000375" cy="121443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Социальный  заказ</a:t>
            </a:r>
          </a:p>
        </p:txBody>
      </p:sp>
      <p:sp>
        <p:nvSpPr>
          <p:cNvPr id="9" name="Овал 8"/>
          <p:cNvSpPr/>
          <p:nvPr/>
        </p:nvSpPr>
        <p:spPr>
          <a:xfrm>
            <a:off x="214313" y="1785938"/>
            <a:ext cx="3286125" cy="121443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Государственный заказ</a:t>
            </a:r>
          </a:p>
        </p:txBody>
      </p:sp>
      <p:sp>
        <p:nvSpPr>
          <p:cNvPr id="25" name="Стрелка вправо 24"/>
          <p:cNvSpPr/>
          <p:nvPr/>
        </p:nvSpPr>
        <p:spPr>
          <a:xfrm>
            <a:off x="3500438" y="4857750"/>
            <a:ext cx="1285875" cy="484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6" name="Стрелка вправо 25"/>
          <p:cNvSpPr/>
          <p:nvPr/>
        </p:nvSpPr>
        <p:spPr>
          <a:xfrm>
            <a:off x="3500438" y="2000250"/>
            <a:ext cx="1285875" cy="484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>
            <a:off x="5072063" y="7286625"/>
            <a:ext cx="1143000" cy="484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3802" name="Прямоугольник 13"/>
          <p:cNvSpPr>
            <a:spLocks noChangeArrowheads="1"/>
          </p:cNvSpPr>
          <p:nvPr/>
        </p:nvSpPr>
        <p:spPr bwMode="auto">
          <a:xfrm>
            <a:off x="1116013" y="333375"/>
            <a:ext cx="685800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 намеченная траектория  выбора профессии  стала «Курсом на успех» - этот выбор должен быть ОСОЗНАННЫМ! </a:t>
            </a:r>
          </a:p>
        </p:txBody>
      </p:sp>
      <p:sp>
        <p:nvSpPr>
          <p:cNvPr id="15" name="Стрелка вправо 14"/>
          <p:cNvSpPr/>
          <p:nvPr/>
        </p:nvSpPr>
        <p:spPr>
          <a:xfrm rot="2172041">
            <a:off x="2789238" y="3386138"/>
            <a:ext cx="2190750" cy="484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 rot="19702196">
            <a:off x="2663825" y="3522663"/>
            <a:ext cx="2401888" cy="485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85185E-6 L -0.1658 0.1416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00" y="71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2292 L -0.15747 -0.1069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00" y="-4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3333E-6 L -0.19549 -0.1976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00" y="-9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81481E-6 L 0.05121 -0.5557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" y="-27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33333E-6 L 0.18646 0.1460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00" y="7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25" grpId="0" animBg="1"/>
      <p:bldP spid="26" grpId="0" animBg="1"/>
      <p:bldP spid="11" grpId="0" animBg="1"/>
      <p:bldP spid="15" grpId="0" animBg="1"/>
      <p:bldP spid="1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s://pp.userapi.com/c840234/v840234564/23771/Oi6bDLdil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038" y="746125"/>
            <a:ext cx="8856662" cy="590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Box 3"/>
          <p:cNvSpPr txBox="1">
            <a:spLocks noChangeArrowheads="1"/>
          </p:cNvSpPr>
          <p:nvPr/>
        </p:nvSpPr>
        <p:spPr bwMode="auto">
          <a:xfrm>
            <a:off x="693738" y="225425"/>
            <a:ext cx="7813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Выпускник  Детского морского центра г. Ярославля дает присягу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s://pp.userapi.com/c626821/v626821848/1eb67/jU9LlEBmPSY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2" y="1196752"/>
            <a:ext cx="8756521" cy="5226451"/>
          </a:xfrm>
          <a:prstGeom prst="rect">
            <a:avLst/>
          </a:prstGeom>
          <a:noFill/>
          <a:effectLst>
            <a:softEdge rad="635000"/>
          </a:effectLst>
          <a:extLst/>
        </p:spPr>
      </p:pic>
      <p:pic>
        <p:nvPicPr>
          <p:cNvPr id="31754" name="Picture 10" descr="https://pp.userapi.com/c626821/v626821848/1f003/SHiW-RvgW9o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3438" y="1567716"/>
            <a:ext cx="8526264" cy="4681816"/>
          </a:xfrm>
          <a:prstGeom prst="rect">
            <a:avLst/>
          </a:prstGeom>
          <a:noFill/>
          <a:effectLst>
            <a:softEdge rad="317500"/>
          </a:effectLst>
          <a:extLst/>
        </p:spPr>
      </p:pic>
      <p:pic>
        <p:nvPicPr>
          <p:cNvPr id="31750" name="Picture 6" descr="https://pp.userapi.com/c626820/v626820848/10564/JjZ7CBh9eSk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8362068" cy="4703664"/>
          </a:xfrm>
          <a:prstGeom prst="rect">
            <a:avLst/>
          </a:prstGeom>
          <a:noFill/>
          <a:effectLst>
            <a:softEdge rad="317500"/>
          </a:effectLst>
          <a:extLst/>
        </p:spPr>
      </p:pic>
      <p:pic>
        <p:nvPicPr>
          <p:cNvPr id="31752" name="Picture 8" descr="https://pp.userapi.com/c626821/v626821848/1e8fb/XJsb96UxBIQ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7158" y="1428736"/>
            <a:ext cx="8525689" cy="4743078"/>
          </a:xfrm>
          <a:prstGeom prst="rect">
            <a:avLst/>
          </a:prstGeom>
          <a:noFill/>
          <a:effectLst>
            <a:softEdge rad="317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7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s://pp.userapi.com/c837624/v837624538/52105/EshaGcA0BjQ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9384" y="612506"/>
            <a:ext cx="9371901" cy="6245494"/>
          </a:xfrm>
          <a:prstGeom prst="rect">
            <a:avLst/>
          </a:prstGeom>
          <a:noFill/>
          <a:effectLst>
            <a:softEdge rad="635000"/>
          </a:effectLst>
          <a:extLst/>
        </p:spPr>
      </p:pic>
      <p:sp>
        <p:nvSpPr>
          <p:cNvPr id="36867" name="Прямоугольник 4"/>
          <p:cNvSpPr>
            <a:spLocks noChangeArrowheads="1"/>
          </p:cNvSpPr>
          <p:nvPr/>
        </p:nvSpPr>
        <p:spPr bwMode="auto">
          <a:xfrm>
            <a:off x="1116013" y="333375"/>
            <a:ext cx="685800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«Один день из жизни…»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323528" y="692696"/>
            <a:ext cx="8370607" cy="5832648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/>
        </p:spPr>
      </p:pic>
      <p:pic>
        <p:nvPicPr>
          <p:cNvPr id="5" name="Picture 5" descr="C:\Users\111\Desktop\2015\Челгузия 2015\На сайт\IMG_86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419" y="827711"/>
            <a:ext cx="7416824" cy="5562618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6" name="Picture 7" descr="C:\Users\111\Desktop\2015\Челгузия 2015\На сайт\IMG_8626 (Копировать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1973" y="705636"/>
            <a:ext cx="7893716" cy="5920288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467544" y="476672"/>
            <a:ext cx="8424936" cy="6027786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extLst/>
          </a:blip>
          <a:srcRect/>
          <a:stretch>
            <a:fillRect/>
          </a:stretch>
        </p:blipFill>
        <p:spPr bwMode="auto">
          <a:xfrm>
            <a:off x="128257" y="1025041"/>
            <a:ext cx="8798245" cy="5422741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/>
        </p:spPr>
      </p:pic>
      <p:pic>
        <p:nvPicPr>
          <p:cNvPr id="9" name="Picture 3" descr="C:\Users\111\Desktop\2015\Челгузия 2015\На сайт\IMG_0625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7543" y="458540"/>
            <a:ext cx="7988145" cy="5991110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10" name="Picture 5" descr="C:\Users\111\Desktop\2015\Челгузия 2015\На сайт\IMG_0729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28077" y="426980"/>
            <a:ext cx="7966057" cy="5974543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34820" name="Picture 4" descr="https://pp.userapi.com/c631531/v631531848/3ffd6/-PTsHLqIbpE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973" y="827712"/>
            <a:ext cx="7946428" cy="5295550"/>
          </a:xfrm>
          <a:prstGeom prst="rect">
            <a:avLst/>
          </a:prstGeom>
          <a:noFill/>
          <a:effectLst>
            <a:softEdge rad="635000"/>
          </a:effectLst>
          <a:extLst/>
        </p:spPr>
      </p:pic>
      <p:pic>
        <p:nvPicPr>
          <p:cNvPr id="34822" name="Picture 6" descr="https://pp.userapi.com/c631531/v631531848/4004b/yraH_ns2E4g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972" y="692696"/>
            <a:ext cx="8149031" cy="5430566"/>
          </a:xfrm>
          <a:prstGeom prst="rect">
            <a:avLst/>
          </a:prstGeom>
          <a:noFill/>
          <a:effectLst>
            <a:softEdge rad="635000"/>
          </a:effectLst>
          <a:extLst/>
        </p:spPr>
      </p:pic>
      <p:pic>
        <p:nvPicPr>
          <p:cNvPr id="34824" name="Picture 8" descr="https://pp.userapi.com/c631531/v631531973/3f0ec/PKpGOJfrp3U.jp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7185" y="783325"/>
            <a:ext cx="7680058" cy="5760044"/>
          </a:xfrm>
          <a:prstGeom prst="rect">
            <a:avLst/>
          </a:prstGeom>
          <a:noFill/>
          <a:effectLst>
            <a:softEdge rad="635000"/>
          </a:effectLst>
          <a:extLst/>
        </p:spPr>
      </p:pic>
      <p:pic>
        <p:nvPicPr>
          <p:cNvPr id="34826" name="Picture 10" descr="https://pp.userapi.com/c631531/v631531973/3f236/rTr-XEEkfW0.jp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661" y="392624"/>
            <a:ext cx="8548888" cy="6411667"/>
          </a:xfrm>
          <a:prstGeom prst="rect">
            <a:avLst/>
          </a:prstGeom>
          <a:noFill/>
          <a:effectLst>
            <a:softEdge rad="635000"/>
          </a:effectLst>
          <a:extLst/>
        </p:spPr>
      </p:pic>
      <p:pic>
        <p:nvPicPr>
          <p:cNvPr id="34828" name="Picture 12" descr="https://pp.userapi.com/c631531/v631531973/3fade/Wml-8iNMlMc.jp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791" y="834273"/>
            <a:ext cx="8000502" cy="6000377"/>
          </a:xfrm>
          <a:prstGeom prst="rect">
            <a:avLst/>
          </a:prstGeom>
          <a:noFill/>
          <a:effectLst>
            <a:softEdge rad="635000"/>
          </a:effectLst>
          <a:extLst/>
        </p:spPr>
      </p:pic>
      <p:pic>
        <p:nvPicPr>
          <p:cNvPr id="34830" name="Picture 14" descr="https://pp.userapi.com/c631531/v631531973/3fdf2/FwysUZIFm6s.jpg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077" y="594619"/>
            <a:ext cx="7727612" cy="5795710"/>
          </a:xfrm>
          <a:prstGeom prst="rect">
            <a:avLst/>
          </a:prstGeom>
          <a:noFill/>
          <a:effectLst>
            <a:softEdge rad="635000"/>
          </a:effectLst>
          <a:extLst/>
        </p:spPr>
      </p:pic>
      <p:pic>
        <p:nvPicPr>
          <p:cNvPr id="34832" name="Picture 16" descr="https://pp.userapi.com/c631531/v631531973/401ba/K7RUFSwyRug.jpg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972" y="430506"/>
            <a:ext cx="7946429" cy="5959823"/>
          </a:xfrm>
          <a:prstGeom prst="rect">
            <a:avLst/>
          </a:prstGeom>
          <a:noFill/>
          <a:effectLst>
            <a:softEdge rad="635000"/>
          </a:effectLst>
          <a:extLst/>
        </p:spPr>
      </p:pic>
      <p:pic>
        <p:nvPicPr>
          <p:cNvPr id="34834" name="Picture 18" descr="https://pp.userapi.com/c631531/v631531848/40b57/BwmrDuD1nEw.jpg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8115" y="692695"/>
            <a:ext cx="8559823" cy="5697633"/>
          </a:xfrm>
          <a:prstGeom prst="rect">
            <a:avLst/>
          </a:prstGeom>
          <a:noFill/>
          <a:effectLst>
            <a:softEdge rad="635000"/>
          </a:effectLst>
          <a:extLst/>
        </p:spPr>
      </p:pic>
      <p:pic>
        <p:nvPicPr>
          <p:cNvPr id="34836" name="Picture 20" descr="https://pp.userapi.com/c631531/v631531848/4124f/-8B6KqxWcp4.jpg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791" y="834273"/>
            <a:ext cx="8315752" cy="5535173"/>
          </a:xfrm>
          <a:prstGeom prst="rect">
            <a:avLst/>
          </a:prstGeom>
          <a:noFill/>
          <a:effectLst>
            <a:softEdge rad="635000"/>
          </a:effectLst>
          <a:extLst/>
        </p:spPr>
      </p:pic>
      <p:pic>
        <p:nvPicPr>
          <p:cNvPr id="34838" name="Picture 22" descr="https://pp.userapi.com/c631531/v631531848/416e1/wejZpUjpNcU.jpg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229" y="678874"/>
            <a:ext cx="8315752" cy="5535173"/>
          </a:xfrm>
          <a:prstGeom prst="rect">
            <a:avLst/>
          </a:prstGeom>
          <a:noFill/>
          <a:effectLst>
            <a:softEdge rad="635000"/>
          </a:effectLst>
          <a:extLst/>
        </p:spPr>
      </p:pic>
      <p:pic>
        <p:nvPicPr>
          <p:cNvPr id="34840" name="Picture 24" descr="https://pp.userapi.com/c631531/v631531848/41745/wPBUy9ptvLw.jpg"/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8115" y="729016"/>
            <a:ext cx="8332888" cy="5546579"/>
          </a:xfrm>
          <a:prstGeom prst="rect">
            <a:avLst/>
          </a:prstGeom>
          <a:noFill/>
          <a:effectLst>
            <a:softEdge rad="635000"/>
          </a:effectLst>
          <a:extLst/>
        </p:spPr>
      </p:pic>
      <p:pic>
        <p:nvPicPr>
          <p:cNvPr id="22" name="Picture 3" descr="C:\Users\111\Desktop\2015\Челгузия 2015\На сайт\IMG_8420 (Копировать).jpg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-767589" y="0"/>
            <a:ext cx="10457069" cy="6971379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48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4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4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48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4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4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48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4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4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48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48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48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48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4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4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48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48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48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48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48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48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348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48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48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00" name="Picture 8" descr="http://central.mchs.ru/upload/site4/document_images/48adjtD47j-800x600.jpg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500034" y="504263"/>
            <a:ext cx="8355934" cy="5407011"/>
          </a:xfrm>
          <a:prstGeom prst="rect">
            <a:avLst/>
          </a:prstGeom>
          <a:noFill/>
          <a:effectLst>
            <a:softEdge rad="635000"/>
          </a:effectLst>
          <a:extLst/>
        </p:spPr>
      </p:pic>
      <p:pic>
        <p:nvPicPr>
          <p:cNvPr id="33796" name="Picture 4" descr="http://76.mchs.gov.ru/upload/site29/document_images/5MiIqT28hh-800x60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4208436"/>
            <a:ext cx="4709019" cy="3057589"/>
          </a:xfrm>
          <a:prstGeom prst="rect">
            <a:avLst/>
          </a:prstGeom>
          <a:noFill/>
          <a:effectLst>
            <a:softEdge rad="635000"/>
          </a:effectLst>
          <a:extLst/>
        </p:spPr>
      </p:pic>
      <p:pic>
        <p:nvPicPr>
          <p:cNvPr id="33798" name="Picture 6" descr="http://central.mchs.ru/upload/site4/document_images/ZyQO0zMFTL-800x60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1280" y="4365104"/>
            <a:ext cx="4632720" cy="3092341"/>
          </a:xfrm>
          <a:prstGeom prst="rect">
            <a:avLst/>
          </a:prstGeom>
          <a:noFill/>
          <a:effectLst>
            <a:softEdge rad="635000"/>
          </a:effectLst>
          <a:extLst/>
        </p:spPr>
      </p:pic>
      <p:sp>
        <p:nvSpPr>
          <p:cNvPr id="38917" name="Прямоугольник 3"/>
          <p:cNvSpPr>
            <a:spLocks noChangeArrowheads="1"/>
          </p:cNvSpPr>
          <p:nvPr/>
        </p:nvSpPr>
        <p:spPr bwMode="auto">
          <a:xfrm>
            <a:off x="142875" y="0"/>
            <a:ext cx="90011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«…несколько лет назад, мы совместно с Ярославским высшим зенитно-ракетным командным училищем противовоздушной обороны (ныне ВВУ ПВО) организовали профориентационную смену для курсантов ДМЦ и  кадетов города Ярославля…»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s://pp.userapi.com/c621700/v621700135/109bb/lCoMigBQfPw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4481348"/>
          </a:xfrm>
          <a:prstGeom prst="rect">
            <a:avLst/>
          </a:prstGeom>
          <a:noFill/>
          <a:effectLst>
            <a:softEdge rad="635000"/>
          </a:effectLst>
          <a:extLst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221163"/>
            <a:ext cx="8229600" cy="3489325"/>
          </a:xfrm>
        </p:spPr>
        <p:txBody>
          <a:bodyPr rtlCol="0">
            <a:norm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Ключевая идея проекта: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условия для погружения будущих абитуриентов в атмосферу учебного процесса в военно-морском учебном заведении, с целью формирования </a:t>
            </a:r>
            <a:r>
              <a:rPr lang="ru-RU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осознанного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выбора профессии.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https://pp.userapi.com/c841323/v841323538/152e7/iI7-WDKAvs0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85918" y="3500438"/>
            <a:ext cx="2509070" cy="2948160"/>
          </a:xfrm>
          <a:prstGeom prst="rect">
            <a:avLst/>
          </a:prstGeom>
          <a:noFill/>
          <a:effectLst>
            <a:softEdge rad="317500"/>
          </a:effectLst>
          <a:extLst/>
        </p:spPr>
      </p:pic>
      <p:pic>
        <p:nvPicPr>
          <p:cNvPr id="6" name="Picture 2" descr="https://pp.userapi.com/c836637/v836637538/5685c/dZCOD7otxNE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3286124"/>
            <a:ext cx="2143140" cy="3214711"/>
          </a:xfrm>
          <a:prstGeom prst="rect">
            <a:avLst/>
          </a:prstGeom>
          <a:noFill/>
          <a:effectLst>
            <a:softEdge rad="317500"/>
          </a:effectLst>
          <a:extLst/>
        </p:spPr>
      </p:pic>
      <p:sp>
        <p:nvSpPr>
          <p:cNvPr id="4096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«Наставничество»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757"/>
          <a:stretch>
            <a:fillRect/>
          </a:stretch>
        </p:blipFill>
        <p:spPr bwMode="auto">
          <a:xfrm>
            <a:off x="3857620" y="1500174"/>
            <a:ext cx="4680520" cy="47292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sp>
        <p:nvSpPr>
          <p:cNvPr id="40966" name="Прямоугольник 3"/>
          <p:cNvSpPr>
            <a:spLocks noChangeArrowheads="1"/>
          </p:cNvSpPr>
          <p:nvPr/>
        </p:nvSpPr>
        <p:spPr bwMode="auto">
          <a:xfrm>
            <a:off x="214313" y="1428750"/>
            <a:ext cx="3960812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проекта обоснована </a:t>
            </a:r>
            <a:r>
              <a:rPr lang="ru-RU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государственным заказом на военно-патриотическое воспитание подрастающего поколения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pp.userapi.com/c604418/v604418848/10925/5VQ01QE2UTo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431" y="299404"/>
            <a:ext cx="8640960" cy="6156685"/>
          </a:xfrm>
          <a:prstGeom prst="rect">
            <a:avLst/>
          </a:prstGeom>
          <a:noFill/>
          <a:effectLst>
            <a:softEdge rad="635000"/>
          </a:effectLst>
          <a:extLst/>
        </p:spPr>
      </p:pic>
      <p:sp>
        <p:nvSpPr>
          <p:cNvPr id="5" name="TextBox 4"/>
          <p:cNvSpPr txBox="1"/>
          <p:nvPr/>
        </p:nvSpPr>
        <p:spPr>
          <a:xfrm>
            <a:off x="304800" y="6092825"/>
            <a:ext cx="8497888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Учебные занятия в Клубе юных моряков и речников им. Ф. Ушакова, 1982 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288" y="476250"/>
            <a:ext cx="8229600" cy="45259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Общая стратегическая цель проекта:</a:t>
            </a:r>
            <a:endParaRPr lang="ru-RU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системы работы по профессиональной ориентации молодежи, заключающееся в непрерывном образовании, включающем в себя организации дополнительного (Детские морские центры), среднего и высшего профессионального образования.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7890" name="Picture 2" descr="https://pp.userapi.com/c637530/v637530057/5961f/41-hJaiaaIs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5776" y="2996952"/>
            <a:ext cx="6051035" cy="4032448"/>
          </a:xfrm>
          <a:prstGeom prst="rect">
            <a:avLst/>
          </a:prstGeom>
          <a:noFill/>
          <a:effectLst>
            <a:softEdge rad="6350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s://pp.userapi.com/c637530/v637530057/59598/KFLPZUTizaw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9952" y="-459432"/>
            <a:ext cx="5544616" cy="3694967"/>
          </a:xfrm>
          <a:prstGeom prst="rect">
            <a:avLst/>
          </a:prstGeom>
          <a:noFill/>
          <a:effectLst>
            <a:softEdge rad="635000"/>
          </a:effectLst>
          <a:extLst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388" y="620713"/>
            <a:ext cx="8569325" cy="439261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проекта: </a:t>
            </a:r>
            <a:endParaRPr lang="ru-RU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ru-RU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1.Расширить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будущих абитуриентов  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военно-морской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службе, тем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самым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ориентируя их в выборе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военной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или гражданской морской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профессии;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Обеспечить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методическое сопровождение и материально-техническую базу проведения профильных смен (Курс молодого бойца)  на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базах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высших военно-морских учебных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заведений;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Обеспечить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мониторинга эффективности профильной подготовки учащихся, внесение корректировок в программу для повышения эффективности реализации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проекта; 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«Курс молодого бойца»</a:t>
            </a:r>
          </a:p>
        </p:txBody>
      </p:sp>
      <p:sp>
        <p:nvSpPr>
          <p:cNvPr id="44035" name="Объект 2"/>
          <p:cNvSpPr>
            <a:spLocks noGrp="1"/>
          </p:cNvSpPr>
          <p:nvPr>
            <p:ph idx="1"/>
          </p:nvPr>
        </p:nvSpPr>
        <p:spPr>
          <a:xfrm>
            <a:off x="468313" y="1412875"/>
            <a:ext cx="8229600" cy="4525963"/>
          </a:xfrm>
        </p:spPr>
        <p:txBody>
          <a:bodyPr/>
          <a:lstStyle/>
          <a:p>
            <a:pPr algn="just" eaLnBrk="1" hangingPunct="1"/>
            <a:r>
              <a:rPr lang="ru-RU" altLang="ru-RU" sz="20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Обязательное условие организации такой смены – максимальная приближенность к условиям обучения в профильных учебных заведениях: быт, распорядок дня, учебные дисциплины, практические занятия, занятия по физической подготовке, а самое главное, проверка морально-волевых и психологических качеств. И все это должно осуществляться под руководством профессионалов.</a:t>
            </a:r>
          </a:p>
        </p:txBody>
      </p:sp>
      <p:pic>
        <p:nvPicPr>
          <p:cNvPr id="39938" name="Picture 2" descr="https://pp.userapi.com/c637530/v637530057/595aa/hn3qWwjHZys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43608" y="3664784"/>
            <a:ext cx="7200800" cy="3018650"/>
          </a:xfrm>
          <a:prstGeom prst="rect">
            <a:avLst/>
          </a:prstGeom>
          <a:noFill/>
          <a:effectLst>
            <a:softEdge rad="317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8" descr="http://career.ssau.ru/media/photos/events/a91d1b1f7d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97200"/>
            <a:ext cx="4095750" cy="283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750" y="404813"/>
            <a:ext cx="6858000" cy="329247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реализации проекта: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· I этап - подготовительный (сентябрь-май):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Организационное и функциональное обеспечение проекта.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· II этап - основной (июнь-август):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 проведение смены в учебно-полевом лагере «Курс молодого бойца» на базе высшего военно-морского учреждения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· III этап - заключительный (январь – май 2018):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деятельности и внесение изменений в проект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060" name="Picture 2" descr="http://tverlife.ru/upload/iblock/50f/50f3ad75a906093826e00cafc54b8545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838" y="2254250"/>
            <a:ext cx="2393950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4" descr="http://www.kdm44.ru/public/news/stories/images/pictu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325" y="5013325"/>
            <a:ext cx="4462463" cy="16367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://www.playcast.ru/uploads/2017/07/29/23108506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088" y="-315913"/>
            <a:ext cx="5545137" cy="311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0825" y="1412875"/>
            <a:ext cx="8623300" cy="52625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Эффективность проекта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оценивается: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ростом числа проведённых профильных смен в учебно-полевых лагерях «Курс молодого бойца» и числа их участников;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ростом количества ВУЗов-партнеров, задействованных в сетевом взаимодействии;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количеством разработанных и принятых к реализации методик, различных разработок и т.п.;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ростом числа старшеклассников, определившихся с выбором военно-морских профессий.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Заголовок 1"/>
          <p:cNvSpPr>
            <a:spLocks noGrp="1"/>
          </p:cNvSpPr>
          <p:nvPr>
            <p:ph type="title"/>
          </p:nvPr>
        </p:nvSpPr>
        <p:spPr>
          <a:xfrm>
            <a:off x="-285750" y="357188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Приглашаем всех!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188" y="1785938"/>
            <a:ext cx="8472487" cy="4883150"/>
          </a:xfrm>
        </p:spPr>
        <p:txBody>
          <a:bodyPr rtlCol="0">
            <a:normAutofit fontScale="92500"/>
          </a:bodyPr>
          <a:lstStyle/>
          <a:p>
            <a:pPr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принять участие в мероприятиях, </a:t>
            </a:r>
            <a:r>
              <a:rPr lang="ru-RU" sz="2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посвященных                       50-летию Ярославского детского морского центра                        имени адмирала Ф.Ф.Ушакова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апреля 2018 года</a:t>
            </a:r>
            <a:r>
              <a:rPr lang="ru-RU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/>
              <a:t>1. Торжественное мероприятие «На гребне волны», посвященное 50-летию МОУ ДО «Детский морской центр» - 12:00. 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>2. Торжественное собрание коллектива МОУ ДО «Детский морской центр» и участников мероприятий - </a:t>
            </a:r>
            <a:r>
              <a:rPr lang="ru-RU" sz="2400" dirty="0" smtClean="0"/>
              <a:t>17:00.</a:t>
            </a:r>
            <a:endParaRPr lang="ru-RU" sz="24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</a:t>
            </a:r>
            <a:r>
              <a:rPr lang="ru-RU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апреля 2018 года</a:t>
            </a:r>
            <a:r>
              <a:rPr lang="ru-RU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/>
              <a:t>1. Экскурсия по МОУ ДО «Детский морской </a:t>
            </a:r>
            <a:r>
              <a:rPr lang="ru-RU" sz="2400" dirty="0" smtClean="0"/>
              <a:t>центр» - 10:00</a:t>
            </a:r>
            <a:r>
              <a:rPr lang="ru-RU" sz="2400" dirty="0"/>
              <a:t>.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>2. Круглый стол участников мероприятий - 11:00.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>3. Экскурсия по городу Ярославлю.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>Отъезд гостей – 16:00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7108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285750"/>
            <a:ext cx="1508125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http://olegmaslov.com/wp-content/uploads/2016/06/Nepobedimyj-admiral-Flota-Rossijskogo-F.F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1145568"/>
            <a:ext cx="4148047" cy="5792495"/>
          </a:xfrm>
          <a:prstGeom prst="rect">
            <a:avLst/>
          </a:prstGeom>
          <a:noFill/>
          <a:effectLst>
            <a:softEdge rad="635000"/>
          </a:effectLst>
          <a:extLst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24075" y="188913"/>
            <a:ext cx="6480175" cy="158432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образовательное учреждение дополнительного образования «Ярославский детский морской центр имени адмирала Ф.Ф.Ушакова»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132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" y="188913"/>
            <a:ext cx="1919288" cy="191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2500313"/>
            <a:ext cx="6600825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+mn-cs"/>
              </a:rPr>
              <a:t>Спасибо за внимание!</a:t>
            </a:r>
          </a:p>
        </p:txBody>
      </p:sp>
      <p:sp>
        <p:nvSpPr>
          <p:cNvPr id="48134" name="TextBox 2"/>
          <p:cNvSpPr txBox="1">
            <a:spLocks noChangeArrowheads="1"/>
          </p:cNvSpPr>
          <p:nvPr/>
        </p:nvSpPr>
        <p:spPr bwMode="auto">
          <a:xfrm>
            <a:off x="492125" y="3573463"/>
            <a:ext cx="5448300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1500000, г. Ярославль, ул.Революционная, д. 4а,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тел. 8(4852)72-56-04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yar.dmc@mail.ru</a:t>
            </a:r>
            <a:endParaRPr lang="en-US" altLang="ru-RU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Директор:                             Везденко  Богдан Владимирович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8416" y="-815"/>
            <a:ext cx="5377978" cy="3809019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9366" y="3624659"/>
            <a:ext cx="4898480" cy="3576233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/>
        </p:spPr>
      </p:pic>
      <p:pic>
        <p:nvPicPr>
          <p:cNvPr id="5127" name="Picture 7" descr="https://pp.userapi.com/c630831/v630831848/3cc67/hINhQTw9zjM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7419" y="43220"/>
            <a:ext cx="4704521" cy="3528392"/>
          </a:xfrm>
          <a:prstGeom prst="rect">
            <a:avLst/>
          </a:prstGeom>
          <a:noFill/>
          <a:effectLst>
            <a:softEdge rad="317500"/>
          </a:effectLst>
          <a:extLst/>
        </p:spPr>
      </p:pic>
      <p:pic>
        <p:nvPicPr>
          <p:cNvPr id="5129" name="Picture 9" descr="http://yaroslavl.bezformata.ru/content/image214292358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5060" y="3624659"/>
            <a:ext cx="5004048" cy="3502835"/>
          </a:xfrm>
          <a:prstGeom prst="rect">
            <a:avLst/>
          </a:prstGeom>
          <a:noFill/>
          <a:effectLst>
            <a:softEdge rad="317500"/>
          </a:effectLst>
          <a:extLst/>
        </p:spPr>
      </p:pic>
      <p:sp>
        <p:nvSpPr>
          <p:cNvPr id="6150" name="TextBox 9"/>
          <p:cNvSpPr txBox="1">
            <a:spLocks noChangeArrowheads="1"/>
          </p:cNvSpPr>
          <p:nvPr/>
        </p:nvSpPr>
        <p:spPr bwMode="auto">
          <a:xfrm>
            <a:off x="219075" y="3284538"/>
            <a:ext cx="8610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Несение Почетного караула на Посту №1  у памятника-монумента в честь боевой                                                                   и трудовой славы г. Ярославля в годы Великой Отечественной Войны 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90913" y="188913"/>
            <a:ext cx="5626100" cy="738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Традиционное  городское  мероприятие «Салют, Победа!», проводится совестно  с Ярославским высшим военным училищем противовоздушной обороны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pp.userapi.com/c834201/v834201800/37f59/8VlualhRAkc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937" y="689448"/>
            <a:ext cx="8208912" cy="6156685"/>
          </a:xfrm>
          <a:prstGeom prst="rect">
            <a:avLst/>
          </a:prstGeom>
          <a:noFill/>
          <a:effectLst>
            <a:softEdge rad="317500"/>
          </a:effectLst>
          <a:extLst/>
        </p:spPr>
      </p:pic>
      <p:sp>
        <p:nvSpPr>
          <p:cNvPr id="5" name="TextBox 4"/>
          <p:cNvSpPr txBox="1"/>
          <p:nvPr/>
        </p:nvSpPr>
        <p:spPr>
          <a:xfrm>
            <a:off x="333375" y="188913"/>
            <a:ext cx="8648700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Постоянные участники областного конкурса «</a:t>
            </a:r>
            <a:r>
              <a:rPr lang="ru-RU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ЯрКадет</a:t>
            </a: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», который проводит департамент образования области  совестно  с Ярославским высшим военным училищем противовоздушной обороны</a:t>
            </a:r>
          </a:p>
        </p:txBody>
      </p:sp>
      <p:pic>
        <p:nvPicPr>
          <p:cNvPr id="7172" name="Picture 4" descr="https://pp.userapi.com/c834201/v834201800/38053/6r-wz-44Qgo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712006"/>
            <a:ext cx="7847126" cy="5885345"/>
          </a:xfrm>
          <a:prstGeom prst="rect">
            <a:avLst/>
          </a:prstGeom>
          <a:noFill/>
          <a:effectLst>
            <a:softEdge rad="317500"/>
          </a:effectLst>
          <a:extLst/>
        </p:spPr>
      </p:pic>
      <p:pic>
        <p:nvPicPr>
          <p:cNvPr id="7174" name="Picture 6" descr="https://pp.userapi.com/c834201/v834201800/380c1/lYvYXvmiILg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3336" y="942592"/>
            <a:ext cx="7599063" cy="5699298"/>
          </a:xfrm>
          <a:prstGeom prst="rect">
            <a:avLst/>
          </a:prstGeom>
          <a:noFill/>
          <a:effectLst>
            <a:softEdge rad="317500"/>
          </a:effectLst>
          <a:extLst/>
        </p:spPr>
      </p:pic>
      <p:pic>
        <p:nvPicPr>
          <p:cNvPr id="7176" name="Picture 8" descr="https://pp.userapi.com/c834201/v834201800/38278/aOnczOQjgHg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937" y="712006"/>
            <a:ext cx="8185391" cy="6139044"/>
          </a:xfrm>
          <a:prstGeom prst="rect">
            <a:avLst/>
          </a:prstGeom>
          <a:noFill/>
          <a:effectLst>
            <a:softEdge rad="317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>
            <a:grpSpLocks/>
          </p:cNvGrpSpPr>
          <p:nvPr/>
        </p:nvGrpSpPr>
        <p:grpSpPr bwMode="auto">
          <a:xfrm>
            <a:off x="179388" y="561975"/>
            <a:ext cx="8720137" cy="6011863"/>
            <a:chOff x="195389" y="332656"/>
            <a:chExt cx="8719860" cy="6011025"/>
          </a:xfrm>
        </p:grpSpPr>
        <p:grpSp>
          <p:nvGrpSpPr>
            <p:cNvPr id="8205" name="Группа 4"/>
            <p:cNvGrpSpPr>
              <a:grpSpLocks/>
            </p:cNvGrpSpPr>
            <p:nvPr/>
          </p:nvGrpSpPr>
          <p:grpSpPr bwMode="auto">
            <a:xfrm>
              <a:off x="195389" y="332656"/>
              <a:ext cx="8719860" cy="5810970"/>
              <a:chOff x="179833" y="476672"/>
              <a:chExt cx="8719860" cy="5810970"/>
            </a:xfrm>
          </p:grpSpPr>
          <p:pic>
            <p:nvPicPr>
              <p:cNvPr id="6146" name="Picture 2" descr="https://pp.userapi.com/c631130/v631130848/22ad7/ZsouHZE1lpo.jpg"/>
              <p:cNvPicPr>
                <a:picLocks noChangeAspect="1" noChangeArrowheads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833" y="476672"/>
                <a:ext cx="8719860" cy="5810970"/>
              </a:xfrm>
              <a:prstGeom prst="rect">
                <a:avLst/>
              </a:prstGeom>
              <a:noFill/>
              <a:effectLst>
                <a:softEdge rad="317500"/>
              </a:effectLst>
              <a:extLst/>
            </p:spPr>
          </p:pic>
          <p:sp>
            <p:nvSpPr>
              <p:cNvPr id="8208" name="TextBox 3"/>
              <p:cNvSpPr txBox="1">
                <a:spLocks noChangeArrowheads="1"/>
              </p:cNvSpPr>
              <p:nvPr/>
            </p:nvSpPr>
            <p:spPr bwMode="auto">
              <a:xfrm>
                <a:off x="4795237" y="764704"/>
                <a:ext cx="4104456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4800" b="1" i="1">
                    <a:solidFill>
                      <a:srgbClr val="002060"/>
                    </a:solidFill>
                    <a:latin typeface="AnastasiaScript"/>
                  </a:rPr>
                  <a:t>г. Архангельск</a:t>
                </a:r>
                <a:endParaRPr lang="ru-RU" altLang="ru-RU" sz="2000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8206" name="TextBox 5"/>
            <p:cNvSpPr txBox="1">
              <a:spLocks noChangeArrowheads="1"/>
            </p:cNvSpPr>
            <p:nvPr/>
          </p:nvSpPr>
          <p:spPr bwMode="auto">
            <a:xfrm>
              <a:off x="800160" y="5943571"/>
              <a:ext cx="784887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0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Арктический морской институт имени В. И. Воронина</a:t>
              </a:r>
            </a:p>
          </p:txBody>
        </p:sp>
      </p:grpSp>
      <p:grpSp>
        <p:nvGrpSpPr>
          <p:cNvPr id="5" name="Группа 9"/>
          <p:cNvGrpSpPr>
            <a:grpSpLocks/>
          </p:cNvGrpSpPr>
          <p:nvPr/>
        </p:nvGrpSpPr>
        <p:grpSpPr bwMode="auto">
          <a:xfrm>
            <a:off x="358775" y="538163"/>
            <a:ext cx="8872538" cy="6318250"/>
            <a:chOff x="195389" y="476672"/>
            <a:chExt cx="8872260" cy="6318801"/>
          </a:xfrm>
        </p:grpSpPr>
        <p:grpSp>
          <p:nvGrpSpPr>
            <p:cNvPr id="8201" name="Группа 8"/>
            <p:cNvGrpSpPr>
              <a:grpSpLocks/>
            </p:cNvGrpSpPr>
            <p:nvPr/>
          </p:nvGrpSpPr>
          <p:grpSpPr bwMode="auto">
            <a:xfrm>
              <a:off x="195389" y="476672"/>
              <a:ext cx="8872260" cy="5810970"/>
              <a:chOff x="195389" y="476672"/>
              <a:chExt cx="8872260" cy="5810970"/>
            </a:xfrm>
          </p:grpSpPr>
          <p:pic>
            <p:nvPicPr>
              <p:cNvPr id="6148" name="Picture 4" descr="https://pp.userapi.com/c626631/v626631848/5ffd9/FKOMruJRBFU.jpg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389" y="476672"/>
                <a:ext cx="8719860" cy="5810970"/>
              </a:xfrm>
              <a:prstGeom prst="rect">
                <a:avLst/>
              </a:prstGeom>
              <a:noFill/>
              <a:effectLst>
                <a:softEdge rad="317500"/>
              </a:effectLst>
              <a:extLst/>
            </p:spPr>
          </p:pic>
          <p:sp>
            <p:nvSpPr>
              <p:cNvPr id="8204" name="TextBox 10"/>
              <p:cNvSpPr txBox="1">
                <a:spLocks noChangeArrowheads="1"/>
              </p:cNvSpPr>
              <p:nvPr/>
            </p:nvSpPr>
            <p:spPr bwMode="auto">
              <a:xfrm>
                <a:off x="4963193" y="917104"/>
                <a:ext cx="4104456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4800" b="1" i="1">
                    <a:solidFill>
                      <a:srgbClr val="002060"/>
                    </a:solidFill>
                    <a:latin typeface="AnastasiaScript"/>
                  </a:rPr>
                  <a:t>г. Северодвинск</a:t>
                </a:r>
                <a:endParaRPr lang="ru-RU" altLang="ru-RU" sz="2000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8202" name="TextBox 12"/>
            <p:cNvSpPr txBox="1">
              <a:spLocks noChangeArrowheads="1"/>
            </p:cNvSpPr>
            <p:nvPr/>
          </p:nvSpPr>
          <p:spPr bwMode="auto">
            <a:xfrm>
              <a:off x="800160" y="6087587"/>
              <a:ext cx="7848872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0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Посещали в/ч 56529-3, заводы «СевМаш» и «Звездочка»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ru-RU" altLang="ru-RU" sz="2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Группа 16"/>
          <p:cNvGrpSpPr>
            <a:grpSpLocks/>
          </p:cNvGrpSpPr>
          <p:nvPr/>
        </p:nvGrpSpPr>
        <p:grpSpPr bwMode="auto">
          <a:xfrm>
            <a:off x="92075" y="250825"/>
            <a:ext cx="8894763" cy="6616700"/>
            <a:chOff x="248219" y="231361"/>
            <a:chExt cx="8895781" cy="6616732"/>
          </a:xfrm>
        </p:grpSpPr>
        <p:grpSp>
          <p:nvGrpSpPr>
            <p:cNvPr id="8197" name="Группа 11"/>
            <p:cNvGrpSpPr>
              <a:grpSpLocks/>
            </p:cNvGrpSpPr>
            <p:nvPr/>
          </p:nvGrpSpPr>
          <p:grpSpPr bwMode="auto">
            <a:xfrm>
              <a:off x="248219" y="231361"/>
              <a:ext cx="8895781" cy="5928205"/>
              <a:chOff x="231474" y="-1241063"/>
              <a:chExt cx="8895781" cy="5928205"/>
            </a:xfrm>
          </p:grpSpPr>
          <p:pic>
            <p:nvPicPr>
              <p:cNvPr id="6150" name="Picture 6" descr="https://pp.userapi.com/c841131/v841131973/1d8dd/EViWjweBe5A.jpg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1474" y="-1241063"/>
                <a:ext cx="8895781" cy="5928205"/>
              </a:xfrm>
              <a:prstGeom prst="rect">
                <a:avLst/>
              </a:prstGeom>
              <a:noFill/>
              <a:effectLst>
                <a:softEdge rad="317500"/>
              </a:effectLst>
              <a:extLst/>
            </p:spPr>
          </p:pic>
          <p:sp>
            <p:nvSpPr>
              <p:cNvPr id="8200" name="TextBox 15"/>
              <p:cNvSpPr txBox="1">
                <a:spLocks noChangeArrowheads="1"/>
              </p:cNvSpPr>
              <p:nvPr/>
            </p:nvSpPr>
            <p:spPr bwMode="auto">
              <a:xfrm>
                <a:off x="3749036" y="-993321"/>
                <a:ext cx="4936081" cy="707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4000" b="1" i="1">
                    <a:solidFill>
                      <a:srgbClr val="002060"/>
                    </a:solidFill>
                    <a:latin typeface="AnastasiaScript"/>
                  </a:rPr>
                  <a:t>г. Санкт-Петербург</a:t>
                </a:r>
                <a:endParaRPr lang="ru-RU" altLang="ru-RU" sz="1600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8198" name="TextBox 14"/>
            <p:cNvSpPr txBox="1">
              <a:spLocks noChangeArrowheads="1"/>
            </p:cNvSpPr>
            <p:nvPr/>
          </p:nvSpPr>
          <p:spPr bwMode="auto">
            <a:xfrm>
              <a:off x="1395605" y="6201762"/>
              <a:ext cx="698477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Посещали Военно-морскую академию Корпус Петра Великого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3375" y="188913"/>
            <a:ext cx="8648700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2017 г. дважды стали победителями на международных соревнованиях по морскому многоборью </a:t>
            </a:r>
          </a:p>
        </p:txBody>
      </p:sp>
      <p:grpSp>
        <p:nvGrpSpPr>
          <p:cNvPr id="2" name="Группа 3"/>
          <p:cNvGrpSpPr>
            <a:grpSpLocks/>
          </p:cNvGrpSpPr>
          <p:nvPr/>
        </p:nvGrpSpPr>
        <p:grpSpPr bwMode="auto">
          <a:xfrm>
            <a:off x="273050" y="887413"/>
            <a:ext cx="8794750" cy="5781675"/>
            <a:chOff x="272583" y="887689"/>
            <a:chExt cx="8795066" cy="5782045"/>
          </a:xfrm>
        </p:grpSpPr>
        <p:pic>
          <p:nvPicPr>
            <p:cNvPr id="8194" name="Picture 2" descr="https://pp.userapi.com/c837627/v837627257/68643/OOzslxOfQa4.jpg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583" y="887689"/>
              <a:ext cx="8676456" cy="5782045"/>
            </a:xfrm>
            <a:prstGeom prst="rect">
              <a:avLst/>
            </a:prstGeom>
            <a:noFill/>
            <a:effectLst>
              <a:softEdge rad="317500"/>
            </a:effectLst>
            <a:extLst/>
          </p:spPr>
        </p:pic>
        <p:sp>
          <p:nvSpPr>
            <p:cNvPr id="9224" name="TextBox 5"/>
            <p:cNvSpPr txBox="1">
              <a:spLocks noChangeArrowheads="1"/>
            </p:cNvSpPr>
            <p:nvPr/>
          </p:nvSpPr>
          <p:spPr bwMode="auto">
            <a:xfrm>
              <a:off x="3275856" y="917104"/>
              <a:ext cx="5791793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4800" b="1" i="1">
                  <a:solidFill>
                    <a:srgbClr val="002060"/>
                  </a:solidFill>
                  <a:latin typeface="AnastasiaScript"/>
                </a:rPr>
                <a:t>г.Санкт-Петербург</a:t>
              </a:r>
              <a:endParaRPr lang="ru-RU" altLang="ru-RU" sz="2000">
                <a:solidFill>
                  <a:srgbClr val="002060"/>
                </a:solidFill>
              </a:endParaRPr>
            </a:p>
          </p:txBody>
        </p:sp>
      </p:grpSp>
      <p:grpSp>
        <p:nvGrpSpPr>
          <p:cNvPr id="3" name="Группа 6"/>
          <p:cNvGrpSpPr>
            <a:grpSpLocks/>
          </p:cNvGrpSpPr>
          <p:nvPr/>
        </p:nvGrpSpPr>
        <p:grpSpPr bwMode="auto">
          <a:xfrm>
            <a:off x="273050" y="917575"/>
            <a:ext cx="8616950" cy="5940425"/>
            <a:chOff x="272583" y="1115063"/>
            <a:chExt cx="8617772" cy="5742937"/>
          </a:xfrm>
        </p:grpSpPr>
        <p:pic>
          <p:nvPicPr>
            <p:cNvPr id="8196" name="Picture 4" descr="https://pp.userapi.com/c637729/v637729848/661dc/pBIRU8FaE1g.jp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583" y="1115063"/>
              <a:ext cx="8617772" cy="5742937"/>
            </a:xfrm>
            <a:prstGeom prst="rect">
              <a:avLst/>
            </a:prstGeom>
            <a:noFill/>
            <a:effectLst>
              <a:softEdge rad="317500"/>
            </a:effectLst>
            <a:extLst/>
          </p:spPr>
        </p:pic>
        <p:sp>
          <p:nvSpPr>
            <p:cNvPr id="9222" name="TextBox 8"/>
            <p:cNvSpPr txBox="1">
              <a:spLocks noChangeArrowheads="1"/>
            </p:cNvSpPr>
            <p:nvPr/>
          </p:nvSpPr>
          <p:spPr bwMode="auto">
            <a:xfrm>
              <a:off x="827584" y="5716706"/>
              <a:ext cx="5791793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4800" b="1" i="1">
                  <a:solidFill>
                    <a:srgbClr val="002060"/>
                  </a:solidFill>
                  <a:latin typeface="AnastasiaScript"/>
                </a:rPr>
                <a:t>г.Нарва, Эстония</a:t>
              </a:r>
              <a:endParaRPr lang="ru-RU" altLang="ru-RU" sz="2000">
                <a:solidFill>
                  <a:srgbClr val="00206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2" name="Picture 2" descr="G:\Фотографии 2016-2017\C телефона\фотомото\IMG_20170730_083037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728" y="553998"/>
            <a:ext cx="8860752" cy="6048254"/>
          </a:xfrm>
          <a:prstGeom prst="rect">
            <a:avLst/>
          </a:prstGeom>
          <a:noFill/>
          <a:effectLst>
            <a:softEdge rad="317500"/>
          </a:effectLst>
          <a:extLst/>
        </p:spPr>
      </p:pic>
      <p:sp>
        <p:nvSpPr>
          <p:cNvPr id="10244" name="TextBox 4"/>
          <p:cNvSpPr txBox="1">
            <a:spLocks noChangeArrowheads="1"/>
          </p:cNvSpPr>
          <p:nvPr/>
        </p:nvSpPr>
        <p:spPr bwMode="auto">
          <a:xfrm>
            <a:off x="19050" y="184150"/>
            <a:ext cx="8858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Военно-морской парад кораблей в г.Севастополе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723</TotalTime>
  <Words>1014</Words>
  <Application>Microsoft Office PowerPoint</Application>
  <PresentationFormat>Экран (4:3)</PresentationFormat>
  <Paragraphs>125</Paragraphs>
  <Slides>46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53" baseType="lpstr">
      <vt:lpstr>Arial</vt:lpstr>
      <vt:lpstr>Calibri</vt:lpstr>
      <vt:lpstr>Times New Roman</vt:lpstr>
      <vt:lpstr>Monotype Corsiva</vt:lpstr>
      <vt:lpstr>Wingdings</vt:lpstr>
      <vt:lpstr>AnastasiaScript</vt:lpstr>
      <vt:lpstr>Тема Office</vt:lpstr>
      <vt:lpstr>Муниципальное образовательное учреждение дополнительного образования «Ярославский детский морской центр имени адмирала Ф.Ф.Ушакова»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Стремимся к высоким результатам!</vt:lpstr>
      <vt:lpstr>Презентация PowerPoint</vt:lpstr>
      <vt:lpstr>Адмиральский фарватер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Муниципальное образовательное учреждение дополнительного образования «Ярославский детский морской центр имени адмирала Ф.Ф.Ушакова»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«Наставничество»</vt:lpstr>
      <vt:lpstr>Презентация PowerPoint</vt:lpstr>
      <vt:lpstr>Презентация PowerPoint</vt:lpstr>
      <vt:lpstr>«Курс молодого бойца»</vt:lpstr>
      <vt:lpstr>Презентация PowerPoint</vt:lpstr>
      <vt:lpstr>Презентация PowerPoint</vt:lpstr>
      <vt:lpstr>Приглашаем всех!</vt:lpstr>
      <vt:lpstr>Муниципальное образовательное учреждение дополнительного образования «Ярославский детский морской центр имени адмирала Ф.Ф.Ушакова»</vt:lpstr>
    </vt:vector>
  </TitlesOfParts>
  <Company>*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XTreme.ws</dc:creator>
  <cp:lastModifiedBy>Пользователь Windows</cp:lastModifiedBy>
  <cp:revision>97</cp:revision>
  <dcterms:created xsi:type="dcterms:W3CDTF">2018-02-15T16:38:56Z</dcterms:created>
  <dcterms:modified xsi:type="dcterms:W3CDTF">2018-03-05T10:16:24Z</dcterms:modified>
</cp:coreProperties>
</file>