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23" r:id="rId2"/>
    <p:sldId id="324" r:id="rId3"/>
    <p:sldId id="325" r:id="rId4"/>
    <p:sldId id="333" r:id="rId5"/>
    <p:sldId id="326" r:id="rId6"/>
    <p:sldId id="328" r:id="rId7"/>
    <p:sldId id="327" r:id="rId8"/>
    <p:sldId id="329" r:id="rId9"/>
    <p:sldId id="339" r:id="rId10"/>
    <p:sldId id="340" r:id="rId11"/>
    <p:sldId id="341" r:id="rId12"/>
    <p:sldId id="342" r:id="rId13"/>
    <p:sldId id="346" r:id="rId14"/>
    <p:sldId id="338" r:id="rId15"/>
    <p:sldId id="348" r:id="rId16"/>
    <p:sldId id="347" r:id="rId17"/>
    <p:sldId id="349" r:id="rId18"/>
    <p:sldId id="343" r:id="rId19"/>
    <p:sldId id="344" r:id="rId20"/>
    <p:sldId id="345" r:id="rId21"/>
    <p:sldId id="350" r:id="rId22"/>
    <p:sldId id="330" r:id="rId23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95DB"/>
    <a:srgbClr val="3571A7"/>
    <a:srgbClr val="E3E5F4"/>
    <a:srgbClr val="4472C4"/>
    <a:srgbClr val="EDFAFE"/>
    <a:srgbClr val="585858"/>
    <a:srgbClr val="C6E7F9"/>
    <a:srgbClr val="FFB95B"/>
    <a:srgbClr val="B2D9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735" autoAdjust="0"/>
    <p:restoredTop sz="88023" autoAdjust="0"/>
  </p:normalViewPr>
  <p:slideViewPr>
    <p:cSldViewPr snapToGrid="0" showGuides="1">
      <p:cViewPr varScale="1">
        <p:scale>
          <a:sx n="66" d="100"/>
          <a:sy n="66" d="100"/>
        </p:scale>
        <p:origin x="67" y="130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406" cy="497333"/>
          </a:xfrm>
          <a:prstGeom prst="rect">
            <a:avLst/>
          </a:prstGeom>
        </p:spPr>
        <p:txBody>
          <a:bodyPr vert="horz" lIns="88186" tIns="44093" rIns="88186" bIns="44093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751" y="2"/>
            <a:ext cx="2945405" cy="497333"/>
          </a:xfrm>
          <a:prstGeom prst="rect">
            <a:avLst/>
          </a:prstGeom>
        </p:spPr>
        <p:txBody>
          <a:bodyPr vert="horz" lIns="88186" tIns="44093" rIns="88186" bIns="44093" rtlCol="0"/>
          <a:lstStyle>
            <a:lvl1pPr algn="r">
              <a:defRPr sz="1100"/>
            </a:lvl1pPr>
          </a:lstStyle>
          <a:p>
            <a:fld id="{D90152EC-8A7E-437A-AEE8-3C358E625F6F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7887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186" tIns="44093" rIns="88186" bIns="44093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527" y="4777782"/>
            <a:ext cx="5438140" cy="3907834"/>
          </a:xfrm>
          <a:prstGeom prst="rect">
            <a:avLst/>
          </a:prstGeom>
        </p:spPr>
        <p:txBody>
          <a:bodyPr vert="horz" lIns="88186" tIns="44093" rIns="88186" bIns="44093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307"/>
            <a:ext cx="2945406" cy="497333"/>
          </a:xfrm>
          <a:prstGeom prst="rect">
            <a:avLst/>
          </a:prstGeom>
        </p:spPr>
        <p:txBody>
          <a:bodyPr vert="horz" lIns="88186" tIns="44093" rIns="88186" bIns="44093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751" y="9429307"/>
            <a:ext cx="2945405" cy="497333"/>
          </a:xfrm>
          <a:prstGeom prst="rect">
            <a:avLst/>
          </a:prstGeom>
        </p:spPr>
        <p:txBody>
          <a:bodyPr vert="horz" lIns="88186" tIns="44093" rIns="88186" bIns="44093" rtlCol="0" anchor="b"/>
          <a:lstStyle>
            <a:lvl1pPr algn="r">
              <a:defRPr sz="1100"/>
            </a:lvl1pPr>
          </a:lstStyle>
          <a:p>
            <a:fld id="{C0E5531F-203E-4763-85C7-EEFCD856FC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629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5531F-203E-4763-85C7-EEFCD856FCC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6917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5531F-203E-4763-85C7-EEFCD856FCC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2334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5531F-203E-4763-85C7-EEFCD856FCC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2334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5531F-203E-4763-85C7-EEFCD856FCC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233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5531F-203E-4763-85C7-EEFCD856FCC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2334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5531F-203E-4763-85C7-EEFCD856FCC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2334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5531F-203E-4763-85C7-EEFCD856FCC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2334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5531F-203E-4763-85C7-EEFCD856FCC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2334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5531F-203E-4763-85C7-EEFCD856FCCC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2334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5531F-203E-4763-85C7-EEFCD856FCCC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2334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5531F-203E-4763-85C7-EEFCD856FCCC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233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5531F-203E-4763-85C7-EEFCD856FCC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2334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5531F-203E-4763-85C7-EEFCD856FCC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2334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5531F-203E-4763-85C7-EEFCD856FCCC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2343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5531F-203E-4763-85C7-EEFCD856FCCC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233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5531F-203E-4763-85C7-EEFCD856FCC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233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5531F-203E-4763-85C7-EEFCD856FCC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233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5531F-203E-4763-85C7-EEFCD856FCC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233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5531F-203E-4763-85C7-EEFCD856FCC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233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5531F-203E-4763-85C7-EEFCD856FCC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233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5531F-203E-4763-85C7-EEFCD856FCC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233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E5531F-203E-4763-85C7-EEFCD856FCC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233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B6281-99BD-468D-9DBC-6ECC2C0A730F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D011C-727D-4A64-8E4D-6BADE3982B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363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B6281-99BD-468D-9DBC-6ECC2C0A730F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D011C-727D-4A64-8E4D-6BADE3982B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619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B6281-99BD-468D-9DBC-6ECC2C0A730F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D011C-727D-4A64-8E4D-6BADE3982B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461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B6281-99BD-468D-9DBC-6ECC2C0A730F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D011C-727D-4A64-8E4D-6BADE3982B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451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B6281-99BD-468D-9DBC-6ECC2C0A730F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D011C-727D-4A64-8E4D-6BADE3982B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799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B6281-99BD-468D-9DBC-6ECC2C0A730F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D011C-727D-4A64-8E4D-6BADE3982B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1550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B6281-99BD-468D-9DBC-6ECC2C0A730F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D011C-727D-4A64-8E4D-6BADE3982B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357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B6281-99BD-468D-9DBC-6ECC2C0A730F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D011C-727D-4A64-8E4D-6BADE3982B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64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B6281-99BD-468D-9DBC-6ECC2C0A730F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D011C-727D-4A64-8E4D-6BADE3982B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984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B6281-99BD-468D-9DBC-6ECC2C0A730F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D011C-727D-4A64-8E4D-6BADE3982B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568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B6281-99BD-468D-9DBC-6ECC2C0A730F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D011C-727D-4A64-8E4D-6BADE3982B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07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B6281-99BD-468D-9DBC-6ECC2C0A730F}" type="datetimeFigureOut">
              <a:rPr lang="ru-RU" smtClean="0"/>
              <a:t>28.02.2018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D011C-727D-4A64-8E4D-6BADE3982B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155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18.png"/><Relationship Id="rId3" Type="http://schemas.openxmlformats.org/officeDocument/2006/relationships/image" Target="../media/image3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Рисунок 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0732"/>
            <a:ext cx="12191999" cy="6858000"/>
          </a:xfrm>
          <a:prstGeom prst="rect">
            <a:avLst/>
          </a:prstGeom>
          <a:effectLst/>
        </p:spPr>
      </p:pic>
      <p:sp>
        <p:nvSpPr>
          <p:cNvPr id="14" name="Равнобедренный треугольник 13"/>
          <p:cNvSpPr/>
          <p:nvPr/>
        </p:nvSpPr>
        <p:spPr>
          <a:xfrm rot="5400000" flipH="1">
            <a:off x="9269844" y="99847"/>
            <a:ext cx="241854" cy="235119"/>
          </a:xfrm>
          <a:prstGeom prst="triangle">
            <a:avLst>
              <a:gd name="adj" fmla="val 0"/>
            </a:avLst>
          </a:prstGeom>
          <a:solidFill>
            <a:srgbClr val="E3E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303812" y="1718915"/>
            <a:ext cx="4690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charset="0"/>
                <a:ea typeface="Book Antiqua" charset="0"/>
                <a:cs typeface="Book Antiqua" charset="0"/>
              </a:rPr>
              <a:t>Государственное бюджетное общеобразовательное учреждение города Москвы </a:t>
            </a:r>
          </a:p>
          <a:p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charset="0"/>
                <a:ea typeface="Book Antiqua" charset="0"/>
                <a:cs typeface="Book Antiqua" charset="0"/>
              </a:rPr>
              <a:t>«Школа № 1619 имени М.И. Цветаевой»</a:t>
            </a: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Book Antiqua" charset="0"/>
              <a:ea typeface="Book Antiqua" charset="0"/>
              <a:cs typeface="Book Antiqua" charset="0"/>
            </a:endParaRPr>
          </a:p>
        </p:txBody>
      </p:sp>
      <p:pic>
        <p:nvPicPr>
          <p:cNvPr id="6" name="Рисунок 5" descr="C:\Users\User\Documents\Логотип новый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4"/>
          <a:stretch>
            <a:fillRect/>
          </a:stretch>
        </p:blipFill>
        <p:spPr bwMode="auto">
          <a:xfrm>
            <a:off x="4410683" y="1581223"/>
            <a:ext cx="847141" cy="78792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-1" y="2719475"/>
            <a:ext cx="121919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95DB"/>
                </a:solidFill>
              </a:rPr>
              <a:t>Государственное бюджетное </a:t>
            </a:r>
            <a:r>
              <a:rPr lang="ru-RU" sz="4000" b="1" dirty="0" smtClean="0">
                <a:solidFill>
                  <a:srgbClr val="0095DB"/>
                </a:solidFill>
              </a:rPr>
              <a:t>общеобразовательное учреждение города Москвы </a:t>
            </a:r>
          </a:p>
          <a:p>
            <a:pPr algn="ctr"/>
            <a:r>
              <a:rPr lang="ru-RU" sz="4000" b="1" dirty="0" smtClean="0">
                <a:solidFill>
                  <a:srgbClr val="0095DB"/>
                </a:solidFill>
              </a:rPr>
              <a:t>«Школа № 1619 имени </a:t>
            </a:r>
            <a:r>
              <a:rPr lang="ru-RU" sz="4000" b="1" dirty="0">
                <a:solidFill>
                  <a:srgbClr val="0095DB"/>
                </a:solidFill>
              </a:rPr>
              <a:t>М.И. </a:t>
            </a:r>
            <a:r>
              <a:rPr lang="ru-RU" sz="4000" b="1" dirty="0" smtClean="0">
                <a:solidFill>
                  <a:srgbClr val="0095DB"/>
                </a:solidFill>
              </a:rPr>
              <a:t>Цветаевой»</a:t>
            </a:r>
            <a:endParaRPr lang="ru-RU" sz="4000" b="1" dirty="0">
              <a:solidFill>
                <a:srgbClr val="0095D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67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338331"/>
            <a:ext cx="12192000" cy="516434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96478"/>
            <a:ext cx="9273211" cy="241853"/>
          </a:xfrm>
          <a:prstGeom prst="rect">
            <a:avLst/>
          </a:prstGeom>
          <a:solidFill>
            <a:srgbClr val="E3E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3"/>
          <p:cNvSpPr/>
          <p:nvPr/>
        </p:nvSpPr>
        <p:spPr>
          <a:xfrm rot="5400000" flipH="1">
            <a:off x="9269844" y="99847"/>
            <a:ext cx="241854" cy="235119"/>
          </a:xfrm>
          <a:prstGeom prst="triangle">
            <a:avLst>
              <a:gd name="adj" fmla="val 0"/>
            </a:avLst>
          </a:prstGeom>
          <a:solidFill>
            <a:srgbClr val="E3E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852421"/>
            <a:ext cx="12192000" cy="121278"/>
          </a:xfrm>
          <a:prstGeom prst="rect">
            <a:avLst/>
          </a:prstGeom>
          <a:solidFill>
            <a:srgbClr val="2FB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0" y="6738495"/>
            <a:ext cx="12192000" cy="121278"/>
          </a:xfrm>
          <a:prstGeom prst="rect">
            <a:avLst/>
          </a:prstGeom>
          <a:solidFill>
            <a:srgbClr val="2FB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1330345" y="338334"/>
            <a:ext cx="75158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fld id="{450677FE-6C4C-41DC-87EE-47B546912898}" type="slidenum">
              <a:rPr lang="ru-RU" sz="2800" b="1" cap="none" spc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</a:rPr>
              <a:t>10</a:t>
            </a:fld>
            <a:endParaRPr lang="ru-RU" sz="2800" b="1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3676" y="1061542"/>
            <a:ext cx="11618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Формы и методы военно-профессиональной ориентации обучающихся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 descr="C:\Users\User\Documents\Логотип новый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4"/>
          <a:stretch>
            <a:fillRect/>
          </a:stretch>
        </p:blipFill>
        <p:spPr bwMode="auto">
          <a:xfrm>
            <a:off x="0" y="0"/>
            <a:ext cx="1134110" cy="105283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763265" y="2523466"/>
            <a:ext cx="530324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Участие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кадет в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районных и городских соревнованиях по морскому многоборью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1" y="1584762"/>
            <a:ext cx="6523816" cy="48963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089" y="-87912"/>
            <a:ext cx="6973887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073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338331"/>
            <a:ext cx="12192000" cy="516434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96478"/>
            <a:ext cx="9273211" cy="241853"/>
          </a:xfrm>
          <a:prstGeom prst="rect">
            <a:avLst/>
          </a:prstGeom>
          <a:solidFill>
            <a:srgbClr val="E3E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3"/>
          <p:cNvSpPr/>
          <p:nvPr/>
        </p:nvSpPr>
        <p:spPr>
          <a:xfrm rot="5400000" flipH="1">
            <a:off x="9269844" y="99847"/>
            <a:ext cx="241854" cy="235119"/>
          </a:xfrm>
          <a:prstGeom prst="triangle">
            <a:avLst>
              <a:gd name="adj" fmla="val 0"/>
            </a:avLst>
          </a:prstGeom>
          <a:solidFill>
            <a:srgbClr val="E3E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852421"/>
            <a:ext cx="12192000" cy="121278"/>
          </a:xfrm>
          <a:prstGeom prst="rect">
            <a:avLst/>
          </a:prstGeom>
          <a:solidFill>
            <a:srgbClr val="2FB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0" y="6738495"/>
            <a:ext cx="12192000" cy="121278"/>
          </a:xfrm>
          <a:prstGeom prst="rect">
            <a:avLst/>
          </a:prstGeom>
          <a:solidFill>
            <a:srgbClr val="2FB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110066" y="1893434"/>
            <a:ext cx="1208193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</a:t>
            </a:r>
            <a:endParaRPr lang="ru-RU" sz="23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330345" y="338334"/>
            <a:ext cx="75158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fld id="{450677FE-6C4C-41DC-87EE-47B546912898}" type="slidenum">
              <a:rPr lang="ru-RU" sz="2800" b="1" cap="none" spc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</a:rPr>
              <a:t>11</a:t>
            </a:fld>
            <a:endParaRPr lang="ru-RU" sz="2800" b="1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3676" y="1061542"/>
            <a:ext cx="11618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Формы и методы военно-профессиональной ориентации обучающихся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 descr="C:\Users\User\Documents\Логотип новый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4"/>
          <a:stretch>
            <a:fillRect/>
          </a:stretch>
        </p:blipFill>
        <p:spPr bwMode="auto">
          <a:xfrm>
            <a:off x="0" y="0"/>
            <a:ext cx="1134110" cy="105283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875928" y="2552665"/>
            <a:ext cx="51183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Участие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лучших кадет в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ежегодной летней регате на барке «Крузенштерн»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5" y="1590278"/>
            <a:ext cx="6765863" cy="50743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861" y="0"/>
            <a:ext cx="6973887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073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338331"/>
            <a:ext cx="12192000" cy="516434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96478"/>
            <a:ext cx="9273211" cy="241853"/>
          </a:xfrm>
          <a:prstGeom prst="rect">
            <a:avLst/>
          </a:prstGeom>
          <a:solidFill>
            <a:srgbClr val="E3E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3"/>
          <p:cNvSpPr/>
          <p:nvPr/>
        </p:nvSpPr>
        <p:spPr>
          <a:xfrm rot="5400000" flipH="1">
            <a:off x="9269844" y="99847"/>
            <a:ext cx="241854" cy="235119"/>
          </a:xfrm>
          <a:prstGeom prst="triangle">
            <a:avLst>
              <a:gd name="adj" fmla="val 0"/>
            </a:avLst>
          </a:prstGeom>
          <a:solidFill>
            <a:srgbClr val="E3E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852421"/>
            <a:ext cx="12192000" cy="121278"/>
          </a:xfrm>
          <a:prstGeom prst="rect">
            <a:avLst/>
          </a:prstGeom>
          <a:solidFill>
            <a:srgbClr val="2FB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0" y="6738495"/>
            <a:ext cx="12192000" cy="121278"/>
          </a:xfrm>
          <a:prstGeom prst="rect">
            <a:avLst/>
          </a:prstGeom>
          <a:solidFill>
            <a:srgbClr val="2FB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110066" y="1893434"/>
            <a:ext cx="1208193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</a:t>
            </a:r>
            <a:endParaRPr lang="ru-RU" sz="23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330345" y="338334"/>
            <a:ext cx="75158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fld id="{450677FE-6C4C-41DC-87EE-47B546912898}" type="slidenum">
              <a:rPr lang="ru-RU" sz="2800" b="1" cap="none" spc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</a:rPr>
              <a:t>12</a:t>
            </a:fld>
            <a:endParaRPr lang="ru-RU" sz="2800" b="1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061542"/>
            <a:ext cx="12081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Формы и методы военно-профессиональной ориентации обучающихся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 descr="C:\Users\User\Documents\Логотип новый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4"/>
          <a:stretch>
            <a:fillRect/>
          </a:stretch>
        </p:blipFill>
        <p:spPr bwMode="auto">
          <a:xfrm>
            <a:off x="0" y="0"/>
            <a:ext cx="1134110" cy="105283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972564" y="2200814"/>
            <a:ext cx="50715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Участие </a:t>
            </a:r>
            <a:r>
              <a:rPr lang="ru-RU" sz="2400" b="1" dirty="0">
                <a:solidFill>
                  <a:srgbClr val="0070C0"/>
                </a:solidFill>
              </a:rPr>
              <a:t>в Торжественном марше на Красной площади </a:t>
            </a:r>
            <a:r>
              <a:rPr lang="ru-RU" sz="2400" b="1" dirty="0" smtClean="0">
                <a:solidFill>
                  <a:srgbClr val="0070C0"/>
                </a:solidFill>
              </a:rPr>
              <a:t>7 ноября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Участие в </a:t>
            </a:r>
            <a:r>
              <a:rPr lang="ru-RU" sz="2400" b="1" dirty="0">
                <a:solidFill>
                  <a:srgbClr val="0070C0"/>
                </a:solidFill>
              </a:rPr>
              <a:t>Параде </a:t>
            </a:r>
            <a:r>
              <a:rPr lang="ru-RU" sz="2400" b="1" dirty="0" smtClean="0">
                <a:solidFill>
                  <a:srgbClr val="0070C0"/>
                </a:solidFill>
              </a:rPr>
              <a:t>кадет</a:t>
            </a:r>
            <a:br>
              <a:rPr lang="ru-RU" sz="2400" b="1" dirty="0" smtClean="0">
                <a:solidFill>
                  <a:srgbClr val="0070C0"/>
                </a:solidFill>
              </a:rPr>
            </a:br>
            <a:r>
              <a:rPr lang="ru-RU" sz="2400" b="1" dirty="0" smtClean="0">
                <a:solidFill>
                  <a:srgbClr val="0070C0"/>
                </a:solidFill>
              </a:rPr>
              <a:t>«</a:t>
            </a:r>
            <a:r>
              <a:rPr lang="ru-RU" sz="2400" b="1" dirty="0">
                <a:solidFill>
                  <a:srgbClr val="0070C0"/>
                </a:solidFill>
              </a:rPr>
              <a:t>Не прервётся связь поколений» 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>
                <a:solidFill>
                  <a:srgbClr val="0070C0"/>
                </a:solidFill>
              </a:rPr>
              <a:t>на Поклонной горе </a:t>
            </a:r>
            <a:r>
              <a:rPr lang="ru-RU" sz="2400" b="1" dirty="0" smtClean="0">
                <a:solidFill>
                  <a:srgbClr val="0070C0"/>
                </a:solidFill>
              </a:rPr>
              <a:t>6 </a:t>
            </a:r>
            <a:r>
              <a:rPr lang="ru-RU" sz="2400" b="1" dirty="0">
                <a:solidFill>
                  <a:srgbClr val="0070C0"/>
                </a:solidFill>
              </a:rPr>
              <a:t>мая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endParaRPr lang="ru-RU" sz="2400" b="1" dirty="0">
              <a:solidFill>
                <a:srgbClr val="0070C0"/>
              </a:solidFill>
            </a:endParaRPr>
          </a:p>
          <a:p>
            <a:pPr algn="ctr"/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6" y="1547602"/>
            <a:ext cx="6792758" cy="50931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261" y="-84740"/>
            <a:ext cx="6973887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073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338331"/>
            <a:ext cx="12192000" cy="516434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96478"/>
            <a:ext cx="9273211" cy="241853"/>
          </a:xfrm>
          <a:prstGeom prst="rect">
            <a:avLst/>
          </a:prstGeom>
          <a:solidFill>
            <a:srgbClr val="E3E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3"/>
          <p:cNvSpPr/>
          <p:nvPr/>
        </p:nvSpPr>
        <p:spPr>
          <a:xfrm rot="5400000" flipH="1">
            <a:off x="9269844" y="99847"/>
            <a:ext cx="241854" cy="235119"/>
          </a:xfrm>
          <a:prstGeom prst="triangle">
            <a:avLst>
              <a:gd name="adj" fmla="val 0"/>
            </a:avLst>
          </a:prstGeom>
          <a:solidFill>
            <a:srgbClr val="E3E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852421"/>
            <a:ext cx="12192000" cy="121278"/>
          </a:xfrm>
          <a:prstGeom prst="rect">
            <a:avLst/>
          </a:prstGeom>
          <a:solidFill>
            <a:srgbClr val="2FB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0" y="6738495"/>
            <a:ext cx="12192000" cy="121278"/>
          </a:xfrm>
          <a:prstGeom prst="rect">
            <a:avLst/>
          </a:prstGeom>
          <a:solidFill>
            <a:srgbClr val="2FB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110066" y="1893434"/>
            <a:ext cx="1208193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</a:t>
            </a:r>
            <a:endParaRPr lang="ru-RU" sz="23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330345" y="338334"/>
            <a:ext cx="75158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fld id="{450677FE-6C4C-41DC-87EE-47B546912898}" type="slidenum">
              <a:rPr lang="ru-RU" sz="2800" b="1" cap="none" spc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</a:rPr>
              <a:t>13</a:t>
            </a:fld>
            <a:endParaRPr lang="ru-RU" sz="2800" b="1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061542"/>
            <a:ext cx="12081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Формы и методы военно-профессиональной ориентации обучающихся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 descr="C:\Users\User\Documents\Логотип новый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4"/>
          <a:stretch>
            <a:fillRect/>
          </a:stretch>
        </p:blipFill>
        <p:spPr bwMode="auto">
          <a:xfrm>
            <a:off x="0" y="0"/>
            <a:ext cx="1134110" cy="105283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423024" y="2635556"/>
            <a:ext cx="57003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Торжественная клятва кадет </a:t>
            </a:r>
          </a:p>
          <a:p>
            <a:pPr algn="ctr"/>
            <a:r>
              <a:rPr lang="ru-RU" sz="2800" b="1" dirty="0">
                <a:solidFill>
                  <a:srgbClr val="0070C0"/>
                </a:solidFill>
              </a:rPr>
              <a:t>е</a:t>
            </a:r>
            <a:r>
              <a:rPr lang="ru-RU" sz="2800" b="1" dirty="0" smtClean="0">
                <a:solidFill>
                  <a:srgbClr val="0070C0"/>
                </a:solidFill>
              </a:rPr>
              <a:t>жегодно проходит в зале Славы Музея Победы на Поклонной горе.</a:t>
            </a:r>
            <a:endParaRPr lang="ru-RU" sz="2800" b="1" dirty="0">
              <a:solidFill>
                <a:srgbClr val="0070C0"/>
              </a:solidFill>
            </a:endParaRPr>
          </a:p>
          <a:p>
            <a:pPr algn="ctr"/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12" name="Объект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3"/>
          <a:stretch/>
        </p:blipFill>
        <p:spPr>
          <a:xfrm>
            <a:off x="36762" y="1615928"/>
            <a:ext cx="6344799" cy="50269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937" y="-71437"/>
            <a:ext cx="6973887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073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338331"/>
            <a:ext cx="12192000" cy="516434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96478"/>
            <a:ext cx="9273211" cy="241853"/>
          </a:xfrm>
          <a:prstGeom prst="rect">
            <a:avLst/>
          </a:prstGeom>
          <a:solidFill>
            <a:srgbClr val="E3E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3"/>
          <p:cNvSpPr/>
          <p:nvPr/>
        </p:nvSpPr>
        <p:spPr>
          <a:xfrm rot="5400000" flipH="1">
            <a:off x="9269844" y="99847"/>
            <a:ext cx="241854" cy="235119"/>
          </a:xfrm>
          <a:prstGeom prst="triangle">
            <a:avLst>
              <a:gd name="adj" fmla="val 0"/>
            </a:avLst>
          </a:prstGeom>
          <a:solidFill>
            <a:srgbClr val="E3E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852421"/>
            <a:ext cx="12192000" cy="121278"/>
          </a:xfrm>
          <a:prstGeom prst="rect">
            <a:avLst/>
          </a:prstGeom>
          <a:solidFill>
            <a:srgbClr val="2FB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0" y="6738495"/>
            <a:ext cx="12192000" cy="121278"/>
          </a:xfrm>
          <a:prstGeom prst="rect">
            <a:avLst/>
          </a:prstGeom>
          <a:solidFill>
            <a:srgbClr val="2FB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110066" y="1893434"/>
            <a:ext cx="1208193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</a:t>
            </a:r>
            <a:endParaRPr lang="ru-RU" sz="23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662039" y="338334"/>
            <a:ext cx="41989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fld id="{450677FE-6C4C-41DC-87EE-47B546912898}" type="slidenum">
              <a:rPr lang="ru-RU" sz="2800" b="1" cap="none" spc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</a:rPr>
              <a:t>14</a:t>
            </a:fld>
            <a:endParaRPr lang="ru-RU" sz="2800" b="1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061542"/>
            <a:ext cx="12081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Формы и методы военно-профессиональной ориентации обучающихся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 descr="C:\Users\User\Documents\Логотип новый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4"/>
          <a:stretch>
            <a:fillRect/>
          </a:stretch>
        </p:blipFill>
        <p:spPr bwMode="auto">
          <a:xfrm>
            <a:off x="0" y="0"/>
            <a:ext cx="1134110" cy="105283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133968" y="2116572"/>
            <a:ext cx="494796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Военно-патриотическое воспитание на  примере героических поступков и подвигов защитников </a:t>
            </a:r>
            <a:r>
              <a:rPr lang="ru-RU" sz="2400" b="1" dirty="0" smtClean="0">
                <a:solidFill>
                  <a:srgbClr val="0070C0"/>
                </a:solidFill>
              </a:rPr>
              <a:t>Отечества: тематические </a:t>
            </a:r>
            <a:r>
              <a:rPr lang="ru-RU" sz="2400" b="1" dirty="0">
                <a:solidFill>
                  <a:srgbClr val="0070C0"/>
                </a:solidFill>
              </a:rPr>
              <a:t>уроки мужества, </a:t>
            </a:r>
            <a:r>
              <a:rPr lang="ru-RU" sz="2400" b="1" dirty="0" smtClean="0">
                <a:solidFill>
                  <a:srgbClr val="0070C0"/>
                </a:solidFill>
              </a:rPr>
              <a:t>посещение мест боевых сражений в Великой </a:t>
            </a:r>
            <a:r>
              <a:rPr lang="ru-RU" sz="2400" b="1" dirty="0">
                <a:solidFill>
                  <a:srgbClr val="0070C0"/>
                </a:solidFill>
              </a:rPr>
              <a:t>О</a:t>
            </a:r>
            <a:r>
              <a:rPr lang="ru-RU" sz="2400" b="1" dirty="0" smtClean="0">
                <a:solidFill>
                  <a:srgbClr val="0070C0"/>
                </a:solidFill>
              </a:rPr>
              <a:t>течественной войне, возложение цветов к могилам бойцов и командиров, павших в боях за свободу и независимость нашей Родины. </a:t>
            </a:r>
          </a:p>
          <a:p>
            <a:pPr algn="ctr"/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5"/>
          <a:stretch/>
        </p:blipFill>
        <p:spPr>
          <a:xfrm>
            <a:off x="110066" y="1759756"/>
            <a:ext cx="7023902" cy="4905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444" y="-87912"/>
            <a:ext cx="6973887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608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96478"/>
            <a:ext cx="9273211" cy="241853"/>
          </a:xfrm>
          <a:prstGeom prst="rect">
            <a:avLst/>
          </a:prstGeom>
          <a:solidFill>
            <a:srgbClr val="E3E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3"/>
          <p:cNvSpPr/>
          <p:nvPr/>
        </p:nvSpPr>
        <p:spPr>
          <a:xfrm rot="5400000" flipH="1">
            <a:off x="9269844" y="99847"/>
            <a:ext cx="241854" cy="235119"/>
          </a:xfrm>
          <a:prstGeom prst="triangle">
            <a:avLst>
              <a:gd name="adj" fmla="val 0"/>
            </a:avLst>
          </a:prstGeom>
          <a:solidFill>
            <a:srgbClr val="E3E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806918"/>
            <a:ext cx="12192000" cy="121278"/>
          </a:xfrm>
          <a:prstGeom prst="rect">
            <a:avLst/>
          </a:prstGeom>
          <a:solidFill>
            <a:srgbClr val="2FB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0" y="6738495"/>
            <a:ext cx="12192000" cy="121278"/>
          </a:xfrm>
          <a:prstGeom prst="rect">
            <a:avLst/>
          </a:prstGeom>
          <a:solidFill>
            <a:srgbClr val="2FB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110066" y="1893434"/>
            <a:ext cx="1208193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</a:t>
            </a:r>
            <a:endParaRPr lang="ru-RU" sz="23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330345" y="338334"/>
            <a:ext cx="75158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fld id="{450677FE-6C4C-41DC-87EE-47B546912898}" type="slidenum">
              <a:rPr lang="ru-RU" sz="2800" b="1" cap="none" spc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</a:rPr>
              <a:t>15</a:t>
            </a:fld>
            <a:endParaRPr lang="ru-RU" sz="2800" b="1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3676" y="1061542"/>
            <a:ext cx="11618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Формы и методы военно-профессиональной ориентации обучающихся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 descr="C:\Users\User\Documents\Логотип новый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4"/>
          <a:stretch>
            <a:fillRect/>
          </a:stretch>
        </p:blipFill>
        <p:spPr bwMode="auto">
          <a:xfrm>
            <a:off x="0" y="0"/>
            <a:ext cx="1134110" cy="105283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8095129" y="2326331"/>
            <a:ext cx="39868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Встречи </a:t>
            </a:r>
            <a:r>
              <a:rPr lang="ru-RU" sz="2800" b="1" dirty="0">
                <a:solidFill>
                  <a:srgbClr val="0070C0"/>
                </a:solidFill>
              </a:rPr>
              <a:t>с ветеранами Вооружённых сил и </a:t>
            </a:r>
            <a:endParaRPr lang="ru-RU" sz="2800" b="1" dirty="0" smtClean="0">
              <a:solidFill>
                <a:srgbClr val="0070C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Военно-морского флота</a:t>
            </a:r>
            <a:r>
              <a:rPr lang="ru-RU" sz="2800" b="1" dirty="0">
                <a:solidFill>
                  <a:srgbClr val="0070C0"/>
                </a:solidFill>
              </a:rPr>
              <a:t>.</a:t>
            </a:r>
          </a:p>
          <a:p>
            <a:pPr algn="ctr"/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12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5" y="1615928"/>
            <a:ext cx="7851431" cy="50119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420" y="-158881"/>
            <a:ext cx="6973887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073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338331"/>
            <a:ext cx="12192000" cy="516434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96478"/>
            <a:ext cx="9273211" cy="241853"/>
          </a:xfrm>
          <a:prstGeom prst="rect">
            <a:avLst/>
          </a:prstGeom>
          <a:solidFill>
            <a:srgbClr val="E3E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3"/>
          <p:cNvSpPr/>
          <p:nvPr/>
        </p:nvSpPr>
        <p:spPr>
          <a:xfrm rot="5400000" flipH="1">
            <a:off x="9269844" y="99847"/>
            <a:ext cx="241854" cy="235119"/>
          </a:xfrm>
          <a:prstGeom prst="triangle">
            <a:avLst>
              <a:gd name="adj" fmla="val 0"/>
            </a:avLst>
          </a:prstGeom>
          <a:solidFill>
            <a:srgbClr val="E3E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852421"/>
            <a:ext cx="12192000" cy="121278"/>
          </a:xfrm>
          <a:prstGeom prst="rect">
            <a:avLst/>
          </a:prstGeom>
          <a:solidFill>
            <a:srgbClr val="2FB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0" y="6738495"/>
            <a:ext cx="12192000" cy="121278"/>
          </a:xfrm>
          <a:prstGeom prst="rect">
            <a:avLst/>
          </a:prstGeom>
          <a:solidFill>
            <a:srgbClr val="2FB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110066" y="1893434"/>
            <a:ext cx="1208193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</a:t>
            </a:r>
            <a:endParaRPr lang="ru-RU" sz="23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330345" y="338334"/>
            <a:ext cx="75158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fld id="{450677FE-6C4C-41DC-87EE-47B546912898}" type="slidenum">
              <a:rPr lang="ru-RU" sz="2800" b="1" cap="none" spc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</a:rPr>
              <a:t>16</a:t>
            </a:fld>
            <a:endParaRPr lang="ru-RU" sz="2800" b="1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3676" y="1061542"/>
            <a:ext cx="11618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Формы и методы военно-профессиональной ориентации обучающихся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 descr="C:\Users\User\Documents\Логотип новый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4"/>
          <a:stretch>
            <a:fillRect/>
          </a:stretch>
        </p:blipFill>
        <p:spPr bwMode="auto">
          <a:xfrm>
            <a:off x="0" y="0"/>
            <a:ext cx="1134110" cy="105283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694641" y="1671590"/>
            <a:ext cx="52404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Сетевое партнерство школы: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b="1" dirty="0" smtClean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0070C0"/>
                </a:solidFill>
              </a:rPr>
              <a:t>ЧВВМУ им. П.С. Нахимова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0070C0"/>
                </a:solidFill>
              </a:rPr>
              <a:t>Совет </a:t>
            </a:r>
            <a:r>
              <a:rPr lang="ru-RU" sz="2400" b="1" dirty="0">
                <a:solidFill>
                  <a:srgbClr val="0070C0"/>
                </a:solidFill>
              </a:rPr>
              <a:t>ветеранов Краснознамённого Черноморского </a:t>
            </a:r>
            <a:r>
              <a:rPr lang="ru-RU" sz="2400" b="1" dirty="0" smtClean="0">
                <a:solidFill>
                  <a:srgbClr val="0070C0"/>
                </a:solidFill>
              </a:rPr>
              <a:t>флота,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0070C0"/>
                </a:solidFill>
              </a:rPr>
              <a:t>Объединённый </a:t>
            </a:r>
            <a:r>
              <a:rPr lang="ru-RU" sz="2400" b="1" dirty="0">
                <a:solidFill>
                  <a:srgbClr val="0070C0"/>
                </a:solidFill>
              </a:rPr>
              <a:t>военный комиссариат Хорошёвского района Северо-западного округа города </a:t>
            </a:r>
            <a:r>
              <a:rPr lang="ru-RU" sz="2400" b="1" dirty="0" smtClean="0">
                <a:solidFill>
                  <a:srgbClr val="0070C0"/>
                </a:solidFill>
              </a:rPr>
              <a:t>Москвы,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0070C0"/>
                </a:solidFill>
              </a:rPr>
              <a:t>Войсковая часть - Центральный морской радиоотряд г. </a:t>
            </a:r>
            <a:r>
              <a:rPr lang="ru-RU" sz="2400" b="1" dirty="0">
                <a:solidFill>
                  <a:srgbClr val="0070C0"/>
                </a:solidFill>
              </a:rPr>
              <a:t>Т</a:t>
            </a:r>
            <a:r>
              <a:rPr lang="ru-RU" sz="2400" b="1" dirty="0" smtClean="0">
                <a:solidFill>
                  <a:srgbClr val="0070C0"/>
                </a:solidFill>
              </a:rPr>
              <a:t>роицк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83"/>
          <a:stretch/>
        </p:blipFill>
        <p:spPr>
          <a:xfrm>
            <a:off x="141442" y="1615929"/>
            <a:ext cx="6424115" cy="50434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884" y="-87912"/>
            <a:ext cx="6973887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073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338331"/>
            <a:ext cx="12192000" cy="516434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96478"/>
            <a:ext cx="9273211" cy="241853"/>
          </a:xfrm>
          <a:prstGeom prst="rect">
            <a:avLst/>
          </a:prstGeom>
          <a:solidFill>
            <a:srgbClr val="E3E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3"/>
          <p:cNvSpPr/>
          <p:nvPr/>
        </p:nvSpPr>
        <p:spPr>
          <a:xfrm rot="5400000" flipH="1">
            <a:off x="9269844" y="99847"/>
            <a:ext cx="241854" cy="235119"/>
          </a:xfrm>
          <a:prstGeom prst="triangle">
            <a:avLst>
              <a:gd name="adj" fmla="val 0"/>
            </a:avLst>
          </a:prstGeom>
          <a:solidFill>
            <a:srgbClr val="E3E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852421"/>
            <a:ext cx="12192000" cy="121278"/>
          </a:xfrm>
          <a:prstGeom prst="rect">
            <a:avLst/>
          </a:prstGeom>
          <a:solidFill>
            <a:srgbClr val="2FB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0" y="6738495"/>
            <a:ext cx="12192000" cy="121278"/>
          </a:xfrm>
          <a:prstGeom prst="rect">
            <a:avLst/>
          </a:prstGeom>
          <a:solidFill>
            <a:srgbClr val="2FB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1330345" y="338334"/>
            <a:ext cx="75158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fld id="{450677FE-6C4C-41DC-87EE-47B546912898}" type="slidenum">
              <a:rPr lang="ru-RU" sz="2800" b="1" cap="none" spc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</a:rPr>
              <a:t>17</a:t>
            </a:fld>
            <a:endParaRPr lang="ru-RU" sz="2800" b="1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3676" y="1061542"/>
            <a:ext cx="11618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Формы и методы военно-профессиональной ориентации обучающихся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 descr="C:\Users\User\Documents\Логотип новый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4"/>
          <a:stretch>
            <a:fillRect/>
          </a:stretch>
        </p:blipFill>
        <p:spPr bwMode="auto">
          <a:xfrm>
            <a:off x="0" y="0"/>
            <a:ext cx="1134110" cy="105283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364627" y="2116572"/>
            <a:ext cx="462966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800" dirty="0" smtClean="0"/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600" b="1" dirty="0">
                <a:solidFill>
                  <a:srgbClr val="0070C0"/>
                </a:solidFill>
              </a:rPr>
              <a:t>Поездки в оборонно-спортивные центры, </a:t>
            </a:r>
            <a:endParaRPr lang="ru-RU" sz="2600" b="1" dirty="0" smtClean="0">
              <a:solidFill>
                <a:srgbClr val="0070C0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600" b="1" dirty="0">
                <a:solidFill>
                  <a:srgbClr val="0070C0"/>
                </a:solidFill>
              </a:rPr>
              <a:t>У</a:t>
            </a:r>
            <a:r>
              <a:rPr lang="ru-RU" sz="2600" b="1" dirty="0" smtClean="0">
                <a:solidFill>
                  <a:srgbClr val="0070C0"/>
                </a:solidFill>
              </a:rPr>
              <a:t>частие </a:t>
            </a:r>
            <a:r>
              <a:rPr lang="ru-RU" sz="2600" b="1" dirty="0">
                <a:solidFill>
                  <a:srgbClr val="0070C0"/>
                </a:solidFill>
              </a:rPr>
              <a:t>в соревнованиях по военно-прикладным видам спорта, 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600" b="1" dirty="0" smtClean="0">
                <a:solidFill>
                  <a:srgbClr val="0070C0"/>
                </a:solidFill>
              </a:rPr>
              <a:t>Участие в </a:t>
            </a:r>
            <a:r>
              <a:rPr lang="ru-RU" sz="2600" b="1" dirty="0">
                <a:solidFill>
                  <a:srgbClr val="0070C0"/>
                </a:solidFill>
              </a:rPr>
              <a:t>тематических фестивалях </a:t>
            </a:r>
            <a:endParaRPr lang="ru-RU" sz="2600" b="1" dirty="0" smtClean="0">
              <a:solidFill>
                <a:srgbClr val="0070C0"/>
              </a:solidFill>
            </a:endParaRPr>
          </a:p>
          <a:p>
            <a:pPr algn="just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6" y="1617106"/>
            <a:ext cx="6943877" cy="50422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444" y="-79675"/>
            <a:ext cx="6973887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073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338331"/>
            <a:ext cx="12192000" cy="516434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96478"/>
            <a:ext cx="9273211" cy="241853"/>
          </a:xfrm>
          <a:prstGeom prst="rect">
            <a:avLst/>
          </a:prstGeom>
          <a:solidFill>
            <a:srgbClr val="E3E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3"/>
          <p:cNvSpPr/>
          <p:nvPr/>
        </p:nvSpPr>
        <p:spPr>
          <a:xfrm rot="5400000" flipH="1">
            <a:off x="9269844" y="99847"/>
            <a:ext cx="241854" cy="235119"/>
          </a:xfrm>
          <a:prstGeom prst="triangle">
            <a:avLst>
              <a:gd name="adj" fmla="val 0"/>
            </a:avLst>
          </a:prstGeom>
          <a:solidFill>
            <a:srgbClr val="E3E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852421"/>
            <a:ext cx="12192000" cy="121278"/>
          </a:xfrm>
          <a:prstGeom prst="rect">
            <a:avLst/>
          </a:prstGeom>
          <a:solidFill>
            <a:srgbClr val="2FB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0" y="6738495"/>
            <a:ext cx="12192000" cy="121278"/>
          </a:xfrm>
          <a:prstGeom prst="rect">
            <a:avLst/>
          </a:prstGeom>
          <a:solidFill>
            <a:srgbClr val="2FB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110066" y="1893434"/>
            <a:ext cx="1208193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</a:t>
            </a:r>
            <a:endParaRPr lang="ru-RU" sz="23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330345" y="338334"/>
            <a:ext cx="75158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fld id="{450677FE-6C4C-41DC-87EE-47B546912898}" type="slidenum">
              <a:rPr lang="ru-RU" sz="2800" b="1" cap="none" spc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</a:rPr>
              <a:t>18</a:t>
            </a:fld>
            <a:endParaRPr lang="ru-RU" sz="2800" b="1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1406" y="1052830"/>
            <a:ext cx="11618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Формы и методы военно-профессиональной ориентации обучающихся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 descr="C:\Users\User\Documents\Логотип новый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4"/>
          <a:stretch>
            <a:fillRect/>
          </a:stretch>
        </p:blipFill>
        <p:spPr bwMode="auto">
          <a:xfrm>
            <a:off x="0" y="0"/>
            <a:ext cx="1134110" cy="105283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516131" y="2152310"/>
            <a:ext cx="556580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</a:rPr>
              <a:t>Музейная работа с обучающимися на базе школьного музея </a:t>
            </a:r>
            <a:r>
              <a:rPr lang="ru-RU" sz="2800" b="1" dirty="0" smtClean="0">
                <a:solidFill>
                  <a:srgbClr val="0070C0"/>
                </a:solidFill>
              </a:rPr>
              <a:t/>
            </a:r>
            <a:br>
              <a:rPr lang="ru-RU" sz="2800" b="1" dirty="0" smtClean="0">
                <a:solidFill>
                  <a:srgbClr val="0070C0"/>
                </a:solidFill>
              </a:rPr>
            </a:br>
            <a:r>
              <a:rPr lang="ru-RU" sz="2800" b="1" dirty="0" smtClean="0">
                <a:solidFill>
                  <a:srgbClr val="0070C0"/>
                </a:solidFill>
              </a:rPr>
              <a:t>«</a:t>
            </a:r>
            <a:r>
              <a:rPr lang="ru-RU" sz="2800" b="1" dirty="0">
                <a:solidFill>
                  <a:srgbClr val="0070C0"/>
                </a:solidFill>
              </a:rPr>
              <a:t>Москва и флот». </a:t>
            </a:r>
            <a:endParaRPr lang="ru-RU" sz="2800" b="1" dirty="0" smtClean="0">
              <a:solidFill>
                <a:srgbClr val="0070C0"/>
              </a:solidFill>
            </a:endParaRPr>
          </a:p>
          <a:p>
            <a:pPr algn="ctr"/>
            <a:endParaRPr lang="ru-RU" sz="2800" b="1" dirty="0" smtClean="0">
              <a:solidFill>
                <a:srgbClr val="0070C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Использование огромного образовательного </a:t>
            </a:r>
            <a:r>
              <a:rPr lang="ru-RU" sz="2800" b="1" dirty="0">
                <a:solidFill>
                  <a:srgbClr val="0070C0"/>
                </a:solidFill>
              </a:rPr>
              <a:t>потенциала музеев г. Москвы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endParaRPr lang="ru-RU" sz="2800" b="1" dirty="0">
              <a:solidFill>
                <a:srgbClr val="0070C0"/>
              </a:solidFill>
            </a:endParaRPr>
          </a:p>
          <a:p>
            <a:pPr algn="ctr"/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"/>
          <a:stretch/>
        </p:blipFill>
        <p:spPr>
          <a:xfrm>
            <a:off x="3705" y="1672605"/>
            <a:ext cx="6432925" cy="49645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592" y="-71437"/>
            <a:ext cx="6973887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073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338331"/>
            <a:ext cx="12192000" cy="516434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96478"/>
            <a:ext cx="9273211" cy="241853"/>
          </a:xfrm>
          <a:prstGeom prst="rect">
            <a:avLst/>
          </a:prstGeom>
          <a:solidFill>
            <a:srgbClr val="E3E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3"/>
          <p:cNvSpPr/>
          <p:nvPr/>
        </p:nvSpPr>
        <p:spPr>
          <a:xfrm rot="5400000" flipH="1">
            <a:off x="9269844" y="99847"/>
            <a:ext cx="241854" cy="235119"/>
          </a:xfrm>
          <a:prstGeom prst="triangle">
            <a:avLst>
              <a:gd name="adj" fmla="val 0"/>
            </a:avLst>
          </a:prstGeom>
          <a:solidFill>
            <a:srgbClr val="E3E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852421"/>
            <a:ext cx="12192000" cy="121278"/>
          </a:xfrm>
          <a:prstGeom prst="rect">
            <a:avLst/>
          </a:prstGeom>
          <a:solidFill>
            <a:srgbClr val="2FB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0" y="6738495"/>
            <a:ext cx="12192000" cy="121278"/>
          </a:xfrm>
          <a:prstGeom prst="rect">
            <a:avLst/>
          </a:prstGeom>
          <a:solidFill>
            <a:srgbClr val="2FB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110066" y="1893434"/>
            <a:ext cx="1208193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</a:t>
            </a:r>
            <a:endParaRPr lang="ru-RU" sz="23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330345" y="338334"/>
            <a:ext cx="75158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fld id="{450677FE-6C4C-41DC-87EE-47B546912898}" type="slidenum">
              <a:rPr lang="ru-RU" sz="2800" b="1" cap="none" spc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</a:rPr>
              <a:t>19</a:t>
            </a:fld>
            <a:endParaRPr lang="ru-RU" sz="2800" b="1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3676" y="1061542"/>
            <a:ext cx="11618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Формы и методы военно-профессиональной ориентации обучающихся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 descr="C:\Users\User\Documents\Логотип новый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4"/>
          <a:stretch>
            <a:fillRect/>
          </a:stretch>
        </p:blipFill>
        <p:spPr bwMode="auto">
          <a:xfrm>
            <a:off x="0" y="0"/>
            <a:ext cx="1134110" cy="105283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792825" y="2175926"/>
            <a:ext cx="50560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</a:rPr>
              <a:t>Приобщение обучающихся к фонду </a:t>
            </a:r>
            <a:r>
              <a:rPr lang="ru-RU" sz="2800" b="1" dirty="0" smtClean="0">
                <a:solidFill>
                  <a:srgbClr val="0070C0"/>
                </a:solidFill>
              </a:rPr>
              <a:t>библиотек, популяризация лучших произведений </a:t>
            </a:r>
            <a:r>
              <a:rPr lang="ru-RU" sz="2800" b="1" dirty="0">
                <a:solidFill>
                  <a:srgbClr val="0070C0"/>
                </a:solidFill>
              </a:rPr>
              <a:t>писателей </a:t>
            </a:r>
            <a:r>
              <a:rPr lang="ru-RU" sz="2800" b="1" dirty="0" smtClean="0">
                <a:solidFill>
                  <a:srgbClr val="0070C0"/>
                </a:solidFill>
              </a:rPr>
              <a:t>маринистов, произведений </a:t>
            </a:r>
            <a:r>
              <a:rPr lang="ru-RU" sz="2800" b="1" dirty="0">
                <a:solidFill>
                  <a:srgbClr val="0070C0"/>
                </a:solidFill>
              </a:rPr>
              <a:t>военно-патриотической тематики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endParaRPr lang="ru-RU" sz="2800" b="1" dirty="0">
              <a:solidFill>
                <a:srgbClr val="0070C0"/>
              </a:solidFill>
            </a:endParaRPr>
          </a:p>
          <a:p>
            <a:pPr algn="ctr"/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12" name="Объект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1"/>
          <a:stretch/>
        </p:blipFill>
        <p:spPr>
          <a:xfrm>
            <a:off x="0" y="1706796"/>
            <a:ext cx="6792824" cy="49085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262" y="-71437"/>
            <a:ext cx="6973887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073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338331"/>
            <a:ext cx="12192000" cy="516434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96478"/>
            <a:ext cx="9273211" cy="241853"/>
          </a:xfrm>
          <a:prstGeom prst="rect">
            <a:avLst/>
          </a:prstGeom>
          <a:solidFill>
            <a:srgbClr val="E3E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3"/>
          <p:cNvSpPr/>
          <p:nvPr/>
        </p:nvSpPr>
        <p:spPr>
          <a:xfrm rot="5400000" flipH="1">
            <a:off x="9269844" y="99847"/>
            <a:ext cx="241854" cy="235119"/>
          </a:xfrm>
          <a:prstGeom prst="triangle">
            <a:avLst>
              <a:gd name="adj" fmla="val 0"/>
            </a:avLst>
          </a:prstGeom>
          <a:solidFill>
            <a:srgbClr val="E3E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852421"/>
            <a:ext cx="12192000" cy="121278"/>
          </a:xfrm>
          <a:prstGeom prst="rect">
            <a:avLst/>
          </a:prstGeom>
          <a:solidFill>
            <a:srgbClr val="2FB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0" y="6738495"/>
            <a:ext cx="12192000" cy="121278"/>
          </a:xfrm>
          <a:prstGeom prst="rect">
            <a:avLst/>
          </a:prstGeom>
          <a:solidFill>
            <a:srgbClr val="2FB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110066" y="1893434"/>
            <a:ext cx="1208193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</a:t>
            </a:r>
            <a:endParaRPr lang="ru-RU" sz="23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662039" y="338334"/>
            <a:ext cx="41989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fld id="{450677FE-6C4C-41DC-87EE-47B546912898}" type="slidenum">
              <a:rPr lang="ru-RU" sz="2800" b="1" cap="none" spc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</a:rPr>
              <a:t>2</a:t>
            </a:fld>
            <a:endParaRPr lang="ru-RU" sz="2800" b="1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354917"/>
            <a:ext cx="68534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</a:rPr>
              <a:t>Школа </a:t>
            </a:r>
            <a:r>
              <a:rPr lang="ru-RU" sz="2400" b="1" dirty="0" smtClean="0">
                <a:solidFill>
                  <a:srgbClr val="0070C0"/>
                </a:solidFill>
              </a:rPr>
              <a:t>№ 1619 </a:t>
            </a:r>
            <a:r>
              <a:rPr lang="ru-RU" sz="2400" b="1" dirty="0">
                <a:solidFill>
                  <a:srgbClr val="0070C0"/>
                </a:solidFill>
              </a:rPr>
              <a:t>является многопрофильным образовательным </a:t>
            </a:r>
            <a:r>
              <a:rPr lang="ru-RU" sz="2400" b="1" dirty="0" smtClean="0">
                <a:solidFill>
                  <a:srgbClr val="0070C0"/>
                </a:solidFill>
              </a:rPr>
              <a:t>комплексом, в состав которого входят 3 школьных и 4 дошкольных здания. </a:t>
            </a:r>
          </a:p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Реализуются уровни дошкольного, начального</a:t>
            </a:r>
            <a:r>
              <a:rPr lang="ru-RU" sz="2400" b="1" dirty="0">
                <a:solidFill>
                  <a:srgbClr val="0070C0"/>
                </a:solidFill>
              </a:rPr>
              <a:t>, </a:t>
            </a:r>
            <a:r>
              <a:rPr lang="ru-RU" sz="2400" b="1" dirty="0" smtClean="0">
                <a:solidFill>
                  <a:srgbClr val="0070C0"/>
                </a:solidFill>
              </a:rPr>
              <a:t>основного и среднего общего образования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16" name="Рисунок 15" descr="C:\Users\User\Documents\Логотип новый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4"/>
          <a:stretch>
            <a:fillRect/>
          </a:stretch>
        </p:blipFill>
        <p:spPr bwMode="auto">
          <a:xfrm>
            <a:off x="0" y="0"/>
            <a:ext cx="1134110" cy="10528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829937" y="138279"/>
            <a:ext cx="63179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ГБОУ Школа № 1619</a:t>
            </a:r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 descr="C:\Users\admin\Desktop\Image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493" y="1223046"/>
            <a:ext cx="5309676" cy="52930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23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338331"/>
            <a:ext cx="12192000" cy="516434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96478"/>
            <a:ext cx="9273211" cy="241853"/>
          </a:xfrm>
          <a:prstGeom prst="rect">
            <a:avLst/>
          </a:prstGeom>
          <a:solidFill>
            <a:srgbClr val="E3E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3"/>
          <p:cNvSpPr/>
          <p:nvPr/>
        </p:nvSpPr>
        <p:spPr>
          <a:xfrm rot="5400000" flipH="1">
            <a:off x="9269844" y="99847"/>
            <a:ext cx="241854" cy="235119"/>
          </a:xfrm>
          <a:prstGeom prst="triangle">
            <a:avLst>
              <a:gd name="adj" fmla="val 0"/>
            </a:avLst>
          </a:prstGeom>
          <a:solidFill>
            <a:srgbClr val="E3E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852421"/>
            <a:ext cx="12192000" cy="121278"/>
          </a:xfrm>
          <a:prstGeom prst="rect">
            <a:avLst/>
          </a:prstGeom>
          <a:solidFill>
            <a:srgbClr val="2FB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0" y="6738495"/>
            <a:ext cx="12192000" cy="121278"/>
          </a:xfrm>
          <a:prstGeom prst="rect">
            <a:avLst/>
          </a:prstGeom>
          <a:solidFill>
            <a:srgbClr val="2FB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110066" y="1893434"/>
            <a:ext cx="1208193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</a:t>
            </a:r>
            <a:endParaRPr lang="ru-RU" sz="23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330345" y="338334"/>
            <a:ext cx="75158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fld id="{450677FE-6C4C-41DC-87EE-47B546912898}" type="slidenum">
              <a:rPr lang="ru-RU" sz="2800" b="1" cap="none" spc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</a:rPr>
              <a:t>20</a:t>
            </a:fld>
            <a:endParaRPr lang="ru-RU" sz="2800" b="1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3676" y="1061542"/>
            <a:ext cx="11618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Формы и методы военно-профессиональной ориентации обучающихся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 descr="C:\Users\User\Documents\Логотип новый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4"/>
          <a:stretch>
            <a:fillRect/>
          </a:stretch>
        </p:blipFill>
        <p:spPr bwMode="auto">
          <a:xfrm>
            <a:off x="0" y="0"/>
            <a:ext cx="1134110" cy="105283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794977" y="2334569"/>
            <a:ext cx="528695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</a:rPr>
              <a:t>Участие в днях открытых дверей учебных заведений высшего и среднего профессионального образования морской направленности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endParaRPr lang="ru-RU" sz="2800" b="1" dirty="0">
              <a:solidFill>
                <a:srgbClr val="0070C0"/>
              </a:solidFill>
            </a:endParaRPr>
          </a:p>
          <a:p>
            <a:pPr algn="ctr"/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12" name="Объект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6" y="1597442"/>
            <a:ext cx="6684911" cy="50136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262" y="-71437"/>
            <a:ext cx="6973887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073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Рисунок 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0732"/>
            <a:ext cx="12191999" cy="6858000"/>
          </a:xfrm>
          <a:prstGeom prst="rect">
            <a:avLst/>
          </a:prstGeom>
          <a:effectLst/>
        </p:spPr>
      </p:pic>
      <p:sp>
        <p:nvSpPr>
          <p:cNvPr id="14" name="Равнобедренный треугольник 13"/>
          <p:cNvSpPr/>
          <p:nvPr/>
        </p:nvSpPr>
        <p:spPr>
          <a:xfrm rot="5400000" flipH="1">
            <a:off x="9269844" y="99847"/>
            <a:ext cx="241854" cy="235119"/>
          </a:xfrm>
          <a:prstGeom prst="triangle">
            <a:avLst>
              <a:gd name="adj" fmla="val 0"/>
            </a:avLst>
          </a:prstGeom>
          <a:solidFill>
            <a:srgbClr val="E3E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303812" y="1718915"/>
            <a:ext cx="4690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charset="0"/>
                <a:ea typeface="Book Antiqua" charset="0"/>
                <a:cs typeface="Book Antiqua" charset="0"/>
              </a:rPr>
              <a:t>Государственное бюджетное общеобразовательное учреждение города Москвы </a:t>
            </a:r>
          </a:p>
          <a:p>
            <a:r>
              <a:rPr lang="ru-RU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charset="0"/>
                <a:ea typeface="Book Antiqua" charset="0"/>
                <a:cs typeface="Book Antiqua" charset="0"/>
              </a:rPr>
              <a:t>«Школа № 1619 имени М.И. Цветаевой»</a:t>
            </a:r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  <a:latin typeface="Book Antiqua" charset="0"/>
              <a:ea typeface="Book Antiqua" charset="0"/>
              <a:cs typeface="Book Antiqua" charset="0"/>
            </a:endParaRPr>
          </a:p>
        </p:txBody>
      </p:sp>
      <p:pic>
        <p:nvPicPr>
          <p:cNvPr id="6" name="Рисунок 5" descr="C:\Users\User\Documents\Логотип новый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4"/>
          <a:stretch>
            <a:fillRect/>
          </a:stretch>
        </p:blipFill>
        <p:spPr bwMode="auto">
          <a:xfrm>
            <a:off x="4410683" y="1581223"/>
            <a:ext cx="847141" cy="78792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-1" y="2719475"/>
            <a:ext cx="121919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95DB"/>
                </a:solidFill>
              </a:rPr>
              <a:t>Государственное бюджетное </a:t>
            </a:r>
            <a:r>
              <a:rPr lang="ru-RU" sz="4000" b="1" dirty="0" smtClean="0">
                <a:solidFill>
                  <a:srgbClr val="0095DB"/>
                </a:solidFill>
              </a:rPr>
              <a:t>общеобразовательное учреждение города Москвы </a:t>
            </a:r>
          </a:p>
          <a:p>
            <a:pPr algn="ctr"/>
            <a:r>
              <a:rPr lang="ru-RU" sz="4000" b="1" dirty="0" smtClean="0">
                <a:solidFill>
                  <a:srgbClr val="0095DB"/>
                </a:solidFill>
              </a:rPr>
              <a:t>«Школа № 1619 имени </a:t>
            </a:r>
            <a:r>
              <a:rPr lang="ru-RU" sz="4000" b="1" dirty="0">
                <a:solidFill>
                  <a:srgbClr val="0095DB"/>
                </a:solidFill>
              </a:rPr>
              <a:t>М.И. </a:t>
            </a:r>
            <a:r>
              <a:rPr lang="ru-RU" sz="4000" b="1" dirty="0" smtClean="0">
                <a:solidFill>
                  <a:srgbClr val="0095DB"/>
                </a:solidFill>
              </a:rPr>
              <a:t>Цветаевой»</a:t>
            </a:r>
            <a:endParaRPr lang="ru-RU" sz="4000" b="1" dirty="0">
              <a:solidFill>
                <a:srgbClr val="0095D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32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338331"/>
            <a:ext cx="12192000" cy="516434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96478"/>
            <a:ext cx="9273211" cy="241853"/>
          </a:xfrm>
          <a:prstGeom prst="rect">
            <a:avLst/>
          </a:prstGeom>
          <a:solidFill>
            <a:srgbClr val="E3E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3"/>
          <p:cNvSpPr/>
          <p:nvPr/>
        </p:nvSpPr>
        <p:spPr>
          <a:xfrm rot="5400000" flipH="1">
            <a:off x="9269844" y="99847"/>
            <a:ext cx="241854" cy="235119"/>
          </a:xfrm>
          <a:prstGeom prst="triangle">
            <a:avLst>
              <a:gd name="adj" fmla="val 0"/>
            </a:avLst>
          </a:prstGeom>
          <a:solidFill>
            <a:srgbClr val="E3E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852421"/>
            <a:ext cx="12192000" cy="121278"/>
          </a:xfrm>
          <a:prstGeom prst="rect">
            <a:avLst/>
          </a:prstGeom>
          <a:solidFill>
            <a:srgbClr val="2FB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0" y="6738495"/>
            <a:ext cx="12192000" cy="121278"/>
          </a:xfrm>
          <a:prstGeom prst="rect">
            <a:avLst/>
          </a:prstGeom>
          <a:solidFill>
            <a:srgbClr val="2FB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1421035" y="338334"/>
            <a:ext cx="66089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fld id="{450677FE-6C4C-41DC-87EE-47B546912898}" type="slidenum">
              <a:rPr lang="ru-RU" sz="2800" b="1" cap="none" spc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</a:rPr>
              <a:t>22</a:t>
            </a:fld>
            <a:endParaRPr lang="ru-RU" sz="2800" b="1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1981" y="956665"/>
            <a:ext cx="5063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</a:rPr>
              <a:t>Спасибо за внимание</a:t>
            </a:r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 descr="C:\Users\User\Documents\Логотип новый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4"/>
          <a:stretch>
            <a:fillRect/>
          </a:stretch>
        </p:blipFill>
        <p:spPr bwMode="auto">
          <a:xfrm>
            <a:off x="0" y="0"/>
            <a:ext cx="1134110" cy="1052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8" y="1496773"/>
            <a:ext cx="4925775" cy="3283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90" y="1708462"/>
            <a:ext cx="4715609" cy="34511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163" y="2013563"/>
            <a:ext cx="4627636" cy="34707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016" y="2325115"/>
            <a:ext cx="4761925" cy="35714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510" y="2537484"/>
            <a:ext cx="5199248" cy="34635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136" y="2779798"/>
            <a:ext cx="5861450" cy="32970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003" y="3083631"/>
            <a:ext cx="5976129" cy="33615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860" y="3083631"/>
            <a:ext cx="4869073" cy="36214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991" y="2245809"/>
            <a:ext cx="7760073" cy="43650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444" y="-96151"/>
            <a:ext cx="6973887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308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75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25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338331"/>
            <a:ext cx="12192000" cy="516434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96478"/>
            <a:ext cx="9273211" cy="241853"/>
          </a:xfrm>
          <a:prstGeom prst="rect">
            <a:avLst/>
          </a:prstGeom>
          <a:solidFill>
            <a:srgbClr val="E3E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3"/>
          <p:cNvSpPr/>
          <p:nvPr/>
        </p:nvSpPr>
        <p:spPr>
          <a:xfrm rot="5400000" flipH="1">
            <a:off x="9269844" y="99847"/>
            <a:ext cx="241854" cy="235119"/>
          </a:xfrm>
          <a:prstGeom prst="triangle">
            <a:avLst>
              <a:gd name="adj" fmla="val 0"/>
            </a:avLst>
          </a:prstGeom>
          <a:solidFill>
            <a:srgbClr val="E3E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852421"/>
            <a:ext cx="12192000" cy="121278"/>
          </a:xfrm>
          <a:prstGeom prst="rect">
            <a:avLst/>
          </a:prstGeom>
          <a:solidFill>
            <a:srgbClr val="2FB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0" y="6738495"/>
            <a:ext cx="12192000" cy="121278"/>
          </a:xfrm>
          <a:prstGeom prst="rect">
            <a:avLst/>
          </a:prstGeom>
          <a:solidFill>
            <a:srgbClr val="2FB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110066" y="1893434"/>
            <a:ext cx="1208193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</a:t>
            </a:r>
            <a:endParaRPr lang="ru-RU" sz="23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662039" y="338334"/>
            <a:ext cx="41989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fld id="{450677FE-6C4C-41DC-87EE-47B546912898}" type="slidenum">
              <a:rPr lang="ru-RU" sz="2800" b="1" cap="none" spc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</a:rPr>
              <a:t>3</a:t>
            </a:fld>
            <a:endParaRPr lang="ru-RU" sz="2800" b="1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794" y="998576"/>
            <a:ext cx="121919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 smtClean="0">
              <a:solidFill>
                <a:srgbClr val="0070C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В </a:t>
            </a:r>
            <a:r>
              <a:rPr lang="ru-RU" sz="2800" b="1" dirty="0">
                <a:solidFill>
                  <a:srgbClr val="0070C0"/>
                </a:solidFill>
              </a:rPr>
              <a:t>системе московского </a:t>
            </a:r>
            <a:r>
              <a:rPr lang="ru-RU" sz="2800" b="1" dirty="0" smtClean="0">
                <a:solidFill>
                  <a:srgbClr val="0070C0"/>
                </a:solidFill>
              </a:rPr>
              <a:t>образования школа реализует проекты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Кадетский класс в московской школе</a:t>
            </a:r>
            <a:br>
              <a:rPr lang="ru-RU" sz="2800" b="1" dirty="0">
                <a:solidFill>
                  <a:srgbClr val="FF0000"/>
                </a:solidFill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Медицинский класс в московской школе</a:t>
            </a:r>
            <a:br>
              <a:rPr lang="ru-RU" sz="2800" b="1" dirty="0">
                <a:solidFill>
                  <a:srgbClr val="FF0000"/>
                </a:solidFill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Инженерный класс в московской школе </a:t>
            </a:r>
            <a:br>
              <a:rPr lang="ru-RU" sz="2800" b="1" dirty="0">
                <a:solidFill>
                  <a:srgbClr val="FF0000"/>
                </a:solidFill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Курчатовский </a:t>
            </a:r>
            <a:r>
              <a:rPr lang="ru-RU" sz="2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центр непрерывного конвергентного образования</a:t>
            </a:r>
            <a:endParaRPr lang="ru-RU" sz="2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6" name="Рисунок 15" descr="C:\Users\User\Documents\Логотип новый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4"/>
          <a:stretch>
            <a:fillRect/>
          </a:stretch>
        </p:blipFill>
        <p:spPr bwMode="auto">
          <a:xfrm>
            <a:off x="-1" y="96479"/>
            <a:ext cx="1134110" cy="10528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350211" y="3986699"/>
            <a:ext cx="98614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Профили обучения на ступени среднего общего образования:</a:t>
            </a:r>
            <a:r>
              <a:rPr lang="ru-RU" sz="2400" b="1" dirty="0">
                <a:solidFill>
                  <a:srgbClr val="002060"/>
                </a:solidFill>
              </a:rPr>
              <a:t/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Оборонно-спортивный</a:t>
            </a:r>
            <a:endParaRPr lang="ru-RU" sz="2400" dirty="0">
              <a:solidFill>
                <a:srgbClr val="002060"/>
              </a:solidFill>
            </a:endParaRPr>
          </a:p>
          <a:p>
            <a:pPr algn="ctr"/>
            <a:r>
              <a:rPr lang="ru-RU" sz="2400" dirty="0">
                <a:solidFill>
                  <a:srgbClr val="002060"/>
                </a:solidFill>
              </a:rPr>
              <a:t>Естественно-научный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</a:rPr>
              <a:t>Физико-математический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</a:rPr>
              <a:t>Социально-гуманитарный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</a:rPr>
              <a:t>Социально-экономический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</a:rPr>
              <a:t>Филологический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262" y="-63199"/>
            <a:ext cx="6973887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308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338331"/>
            <a:ext cx="12192000" cy="516434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96478"/>
            <a:ext cx="9273211" cy="241853"/>
          </a:xfrm>
          <a:prstGeom prst="rect">
            <a:avLst/>
          </a:prstGeom>
          <a:solidFill>
            <a:srgbClr val="E3E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3"/>
          <p:cNvSpPr/>
          <p:nvPr/>
        </p:nvSpPr>
        <p:spPr>
          <a:xfrm rot="5400000" flipH="1">
            <a:off x="9269844" y="99847"/>
            <a:ext cx="241854" cy="235119"/>
          </a:xfrm>
          <a:prstGeom prst="triangle">
            <a:avLst>
              <a:gd name="adj" fmla="val 0"/>
            </a:avLst>
          </a:prstGeom>
          <a:solidFill>
            <a:srgbClr val="E3E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852421"/>
            <a:ext cx="12192000" cy="121278"/>
          </a:xfrm>
          <a:prstGeom prst="rect">
            <a:avLst/>
          </a:prstGeom>
          <a:solidFill>
            <a:srgbClr val="2FB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0" y="6738495"/>
            <a:ext cx="12192000" cy="121278"/>
          </a:xfrm>
          <a:prstGeom prst="rect">
            <a:avLst/>
          </a:prstGeom>
          <a:solidFill>
            <a:srgbClr val="2FB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110066" y="1893434"/>
            <a:ext cx="1208193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</a:t>
            </a:r>
            <a:endParaRPr lang="ru-RU" sz="23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662039" y="338334"/>
            <a:ext cx="41989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fld id="{450677FE-6C4C-41DC-87EE-47B546912898}" type="slidenum">
              <a:rPr lang="ru-RU" sz="2800" b="1" cap="none" spc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</a:rPr>
              <a:t>4</a:t>
            </a:fld>
            <a:endParaRPr lang="ru-RU" sz="2800" b="1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" y="993187"/>
            <a:ext cx="118719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Кадеты активно </a:t>
            </a:r>
            <a:r>
              <a:rPr lang="ru-RU" sz="2800" b="1" dirty="0">
                <a:solidFill>
                  <a:srgbClr val="002060"/>
                </a:solidFill>
              </a:rPr>
              <a:t>участвуют в 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интеллектуальных олимпиадах различного </a:t>
            </a:r>
            <a:r>
              <a:rPr lang="ru-RU" sz="2800" b="1" dirty="0" smtClean="0">
                <a:solidFill>
                  <a:srgbClr val="002060"/>
                </a:solidFill>
              </a:rPr>
              <a:t>уровня,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посещают объединения дополнительного образования</a:t>
            </a:r>
            <a:r>
              <a:rPr lang="ru-RU" sz="2800" b="1" dirty="0">
                <a:solidFill>
                  <a:srgbClr val="002060"/>
                </a:solidFill>
              </a:rPr>
              <a:t>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 descr="C:\Users\User\Documents\Логотип новый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4"/>
          <a:stretch>
            <a:fillRect/>
          </a:stretch>
        </p:blipFill>
        <p:spPr bwMode="auto">
          <a:xfrm>
            <a:off x="-1" y="96479"/>
            <a:ext cx="1134110" cy="105283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" y="2712488"/>
            <a:ext cx="1219199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Олимпиады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Всероссийская </a:t>
            </a:r>
            <a:r>
              <a:rPr lang="ru-RU" sz="2400" dirty="0">
                <a:solidFill>
                  <a:srgbClr val="C00000"/>
                </a:solidFill>
              </a:rPr>
              <a:t>олимпиада </a:t>
            </a:r>
            <a:r>
              <a:rPr lang="ru-RU" sz="2400" dirty="0" smtClean="0">
                <a:solidFill>
                  <a:srgbClr val="C00000"/>
                </a:solidFill>
              </a:rPr>
              <a:t>школьников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Московская </a:t>
            </a:r>
            <a:r>
              <a:rPr lang="ru-RU" sz="2400" dirty="0">
                <a:solidFill>
                  <a:srgbClr val="C00000"/>
                </a:solidFill>
              </a:rPr>
              <a:t>олимпиада </a:t>
            </a:r>
            <a:r>
              <a:rPr lang="ru-RU" sz="2400" dirty="0" smtClean="0">
                <a:solidFill>
                  <a:srgbClr val="C00000"/>
                </a:solidFill>
              </a:rPr>
              <a:t>школьников</a:t>
            </a:r>
          </a:p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Интеллектуальная </a:t>
            </a:r>
            <a:r>
              <a:rPr lang="ru-RU" sz="2400" dirty="0">
                <a:solidFill>
                  <a:srgbClr val="C00000"/>
                </a:solidFill>
              </a:rPr>
              <a:t>олимпиада </a:t>
            </a:r>
            <a:r>
              <a:rPr lang="ru-RU" sz="2400" dirty="0" smtClean="0">
                <a:solidFill>
                  <a:srgbClr val="C00000"/>
                </a:solidFill>
              </a:rPr>
              <a:t>«</a:t>
            </a:r>
            <a:r>
              <a:rPr lang="ru-RU" sz="2400" dirty="0">
                <a:solidFill>
                  <a:srgbClr val="C00000"/>
                </a:solidFill>
              </a:rPr>
              <a:t>Не </a:t>
            </a:r>
            <a:r>
              <a:rPr lang="ru-RU" sz="2400" dirty="0" smtClean="0">
                <a:solidFill>
                  <a:srgbClr val="C00000"/>
                </a:solidFill>
              </a:rPr>
              <a:t>прервётся связь поколений» </a:t>
            </a:r>
          </a:p>
          <a:p>
            <a:pPr algn="ctr"/>
            <a:endParaRPr lang="ru-RU" sz="2400" dirty="0" smtClean="0">
              <a:solidFill>
                <a:srgbClr val="C00000"/>
              </a:solidFill>
            </a:endParaRPr>
          </a:p>
          <a:p>
            <a:pPr algn="ctr"/>
            <a:endParaRPr lang="ru-RU" sz="2400" dirty="0" smtClean="0">
              <a:solidFill>
                <a:srgbClr val="C00000"/>
              </a:solidFill>
            </a:endParaRPr>
          </a:p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В </a:t>
            </a:r>
            <a:r>
              <a:rPr lang="ru-RU" sz="2400" dirty="0">
                <a:solidFill>
                  <a:srgbClr val="C00000"/>
                </a:solidFill>
              </a:rPr>
              <a:t>школе организовано </a:t>
            </a:r>
            <a:br>
              <a:rPr lang="ru-RU" sz="2400" dirty="0">
                <a:solidFill>
                  <a:srgbClr val="C00000"/>
                </a:solidFill>
              </a:rPr>
            </a:br>
            <a:r>
              <a:rPr lang="ru-RU" sz="2400" dirty="0">
                <a:solidFill>
                  <a:srgbClr val="C00000"/>
                </a:solidFill>
              </a:rPr>
              <a:t>более 70 кружков и секций, </a:t>
            </a:r>
            <a:br>
              <a:rPr lang="ru-RU" sz="2400" dirty="0">
                <a:solidFill>
                  <a:srgbClr val="C00000"/>
                </a:solidFill>
              </a:rPr>
            </a:br>
            <a:r>
              <a:rPr lang="ru-RU" sz="2400" dirty="0">
                <a:solidFill>
                  <a:srgbClr val="C00000"/>
                </a:solidFill>
              </a:rPr>
              <a:t>многие из которых имеют </a:t>
            </a:r>
            <a:br>
              <a:rPr lang="ru-RU" sz="2400" dirty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военно-морское направление.</a:t>
            </a:r>
            <a:endParaRPr lang="ru-RU" sz="2400" dirty="0">
              <a:solidFill>
                <a:srgbClr val="C00000"/>
              </a:solidFill>
            </a:endParaRPr>
          </a:p>
          <a:p>
            <a:pPr algn="ctr"/>
            <a:endParaRPr lang="ru-RU" sz="2400" dirty="0">
              <a:solidFill>
                <a:srgbClr val="C00000"/>
              </a:solidFill>
            </a:endParaRPr>
          </a:p>
          <a:p>
            <a:pPr algn="ctr"/>
            <a:endParaRPr lang="ru-RU" sz="2400" dirty="0" smtClean="0">
              <a:solidFill>
                <a:srgbClr val="C00000"/>
              </a:solidFill>
            </a:endParaRPr>
          </a:p>
          <a:p>
            <a:pPr algn="ctr"/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444" y="-63199"/>
            <a:ext cx="6973887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811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338331"/>
            <a:ext cx="12192000" cy="516434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96478"/>
            <a:ext cx="9273211" cy="241853"/>
          </a:xfrm>
          <a:prstGeom prst="rect">
            <a:avLst/>
          </a:prstGeom>
          <a:solidFill>
            <a:srgbClr val="E3E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3"/>
          <p:cNvSpPr/>
          <p:nvPr/>
        </p:nvSpPr>
        <p:spPr>
          <a:xfrm rot="5400000" flipH="1">
            <a:off x="9269844" y="99847"/>
            <a:ext cx="241854" cy="235119"/>
          </a:xfrm>
          <a:prstGeom prst="triangle">
            <a:avLst>
              <a:gd name="adj" fmla="val 0"/>
            </a:avLst>
          </a:prstGeom>
          <a:solidFill>
            <a:srgbClr val="E3E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852421"/>
            <a:ext cx="12192000" cy="121278"/>
          </a:xfrm>
          <a:prstGeom prst="rect">
            <a:avLst/>
          </a:prstGeom>
          <a:solidFill>
            <a:srgbClr val="2FB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0" y="6738495"/>
            <a:ext cx="12192000" cy="121278"/>
          </a:xfrm>
          <a:prstGeom prst="rect">
            <a:avLst/>
          </a:prstGeom>
          <a:solidFill>
            <a:srgbClr val="2FB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1662039" y="338334"/>
            <a:ext cx="41989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fld id="{450677FE-6C4C-41DC-87EE-47B546912898}" type="slidenum">
              <a:rPr lang="ru-RU" sz="2800" b="1" cap="none" spc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</a:rPr>
              <a:t>5</a:t>
            </a:fld>
            <a:endParaRPr lang="ru-RU" sz="2800" b="1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6871" y="973699"/>
            <a:ext cx="11501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</a:rPr>
              <a:t>Корпус </a:t>
            </a:r>
            <a:r>
              <a:rPr lang="ru-RU" sz="2800" b="1" dirty="0" smtClean="0">
                <a:solidFill>
                  <a:srgbClr val="0070C0"/>
                </a:solidFill>
              </a:rPr>
              <a:t>«Севастополь»</a:t>
            </a:r>
          </a:p>
          <a:p>
            <a:pPr algn="ctr"/>
            <a:r>
              <a:rPr lang="ru-RU" sz="2800" dirty="0" smtClean="0">
                <a:solidFill>
                  <a:srgbClr val="0070C0"/>
                </a:solidFill>
              </a:rPr>
              <a:t> </a:t>
            </a:r>
            <a:r>
              <a:rPr lang="ru-RU" sz="2800" dirty="0">
                <a:solidFill>
                  <a:srgbClr val="0070C0"/>
                </a:solidFill>
              </a:rPr>
              <a:t>(в составе </a:t>
            </a:r>
            <a:r>
              <a:rPr lang="ru-RU" sz="2800" dirty="0" smtClean="0">
                <a:solidFill>
                  <a:srgbClr val="0070C0"/>
                </a:solidFill>
              </a:rPr>
              <a:t>многопрофильной </a:t>
            </a:r>
            <a:r>
              <a:rPr lang="ru-RU" sz="2800" dirty="0">
                <a:solidFill>
                  <a:srgbClr val="0070C0"/>
                </a:solidFill>
              </a:rPr>
              <a:t>образовательной организации)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 descr="C:\Users\User\Documents\Логотип новый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4"/>
          <a:stretch>
            <a:fillRect/>
          </a:stretch>
        </p:blipFill>
        <p:spPr bwMode="auto">
          <a:xfrm>
            <a:off x="0" y="121294"/>
            <a:ext cx="1134110" cy="1052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4435"/>
            <a:ext cx="6846088" cy="45640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6846088" y="2748304"/>
            <a:ext cx="53459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С </a:t>
            </a:r>
            <a:r>
              <a:rPr lang="ru-RU" sz="3200" dirty="0">
                <a:solidFill>
                  <a:srgbClr val="002060"/>
                </a:solidFill>
              </a:rPr>
              <a:t>5 по 11 класс  в корпусе обучается </a:t>
            </a:r>
            <a:r>
              <a:rPr lang="ru-RU" sz="3200" dirty="0" smtClean="0">
                <a:solidFill>
                  <a:srgbClr val="002060"/>
                </a:solidFill>
              </a:rPr>
              <a:t>375 кадет. </a:t>
            </a:r>
          </a:p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Из </a:t>
            </a:r>
            <a:r>
              <a:rPr lang="ru-RU" sz="3200" dirty="0">
                <a:solidFill>
                  <a:srgbClr val="002060"/>
                </a:solidFill>
              </a:rPr>
              <a:t>них </a:t>
            </a:r>
            <a:r>
              <a:rPr lang="ru-RU" sz="3200" dirty="0" smtClean="0">
                <a:solidFill>
                  <a:srgbClr val="002060"/>
                </a:solidFill>
              </a:rPr>
              <a:t>162 человека на </a:t>
            </a:r>
            <a:r>
              <a:rPr lang="ru-RU" sz="3200" dirty="0">
                <a:solidFill>
                  <a:srgbClr val="002060"/>
                </a:solidFill>
              </a:rPr>
              <a:t>факультете </a:t>
            </a:r>
            <a:endParaRPr lang="ru-RU" sz="3200" dirty="0" smtClean="0">
              <a:solidFill>
                <a:srgbClr val="002060"/>
              </a:solidFill>
            </a:endParaRPr>
          </a:p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Военно-морского </a:t>
            </a:r>
            <a:r>
              <a:rPr lang="ru-RU" sz="3200" dirty="0">
                <a:solidFill>
                  <a:srgbClr val="002060"/>
                </a:solidFill>
              </a:rPr>
              <a:t>флота</a:t>
            </a:r>
            <a:r>
              <a:rPr lang="ru-RU" sz="3200" dirty="0" smtClean="0">
                <a:solidFill>
                  <a:srgbClr val="002060"/>
                </a:solidFill>
              </a:rPr>
              <a:t>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324" y="-66898"/>
            <a:ext cx="6973887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308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338331"/>
            <a:ext cx="12192000" cy="516434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96478"/>
            <a:ext cx="9273211" cy="241853"/>
          </a:xfrm>
          <a:prstGeom prst="rect">
            <a:avLst/>
          </a:prstGeom>
          <a:solidFill>
            <a:srgbClr val="E3E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3"/>
          <p:cNvSpPr/>
          <p:nvPr/>
        </p:nvSpPr>
        <p:spPr>
          <a:xfrm rot="5400000" flipH="1">
            <a:off x="9269844" y="99847"/>
            <a:ext cx="241854" cy="235119"/>
          </a:xfrm>
          <a:prstGeom prst="triangle">
            <a:avLst>
              <a:gd name="adj" fmla="val 0"/>
            </a:avLst>
          </a:prstGeom>
          <a:solidFill>
            <a:srgbClr val="E3E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852421"/>
            <a:ext cx="12192000" cy="121278"/>
          </a:xfrm>
          <a:prstGeom prst="rect">
            <a:avLst/>
          </a:prstGeom>
          <a:solidFill>
            <a:srgbClr val="2FB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0" y="6738495"/>
            <a:ext cx="12192000" cy="121278"/>
          </a:xfrm>
          <a:prstGeom prst="rect">
            <a:avLst/>
          </a:prstGeom>
          <a:solidFill>
            <a:srgbClr val="2FB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110066" y="1893434"/>
            <a:ext cx="1208193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</a:t>
            </a:r>
            <a:endParaRPr lang="ru-RU" sz="23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662039" y="338334"/>
            <a:ext cx="41989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fld id="{450677FE-6C4C-41DC-87EE-47B546912898}" type="slidenum">
              <a:rPr lang="ru-RU" sz="2800" b="1" cap="none" spc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</a:rPr>
              <a:t>6</a:t>
            </a:fld>
            <a:endParaRPr lang="ru-RU" sz="2800" b="1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01394" y="1079472"/>
            <a:ext cx="5063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Воспитанники</a:t>
            </a:r>
          </a:p>
        </p:txBody>
      </p:sp>
      <p:pic>
        <p:nvPicPr>
          <p:cNvPr id="16" name="Рисунок 15" descr="C:\Users\User\Documents\Логотип новый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4"/>
          <a:stretch>
            <a:fillRect/>
          </a:stretch>
        </p:blipFill>
        <p:spPr bwMode="auto">
          <a:xfrm>
            <a:off x="0" y="0"/>
            <a:ext cx="1134110" cy="105283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905692" y="1916785"/>
            <a:ext cx="42863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В корпусе «Севастополь» на уровне начального общего образования обучаются   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211  воспитанников. 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С первого класса обучающиеся активно вовлечены в общешкольные мероприятия патриотической направленности, приобщаются к истории и славным традиция нашей Родины, Вооружённых сил.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6" y="1708465"/>
            <a:ext cx="7724528" cy="49409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262" y="-13772"/>
            <a:ext cx="6973887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308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338331"/>
            <a:ext cx="12192000" cy="516434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96478"/>
            <a:ext cx="9273211" cy="241853"/>
          </a:xfrm>
          <a:prstGeom prst="rect">
            <a:avLst/>
          </a:prstGeom>
          <a:solidFill>
            <a:srgbClr val="E3E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3"/>
          <p:cNvSpPr/>
          <p:nvPr/>
        </p:nvSpPr>
        <p:spPr>
          <a:xfrm rot="5400000" flipH="1">
            <a:off x="9269844" y="99847"/>
            <a:ext cx="241854" cy="235119"/>
          </a:xfrm>
          <a:prstGeom prst="triangle">
            <a:avLst>
              <a:gd name="adj" fmla="val 0"/>
            </a:avLst>
          </a:prstGeom>
          <a:solidFill>
            <a:srgbClr val="E3E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852421"/>
            <a:ext cx="12192000" cy="121278"/>
          </a:xfrm>
          <a:prstGeom prst="rect">
            <a:avLst/>
          </a:prstGeom>
          <a:solidFill>
            <a:srgbClr val="2FB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0" y="6738495"/>
            <a:ext cx="12192000" cy="121278"/>
          </a:xfrm>
          <a:prstGeom prst="rect">
            <a:avLst/>
          </a:prstGeom>
          <a:solidFill>
            <a:srgbClr val="2FB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1662039" y="338334"/>
            <a:ext cx="41989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fld id="{450677FE-6C4C-41DC-87EE-47B546912898}" type="slidenum">
              <a:rPr lang="ru-RU" sz="2800" b="1" cap="none" spc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</a:rPr>
              <a:t>7</a:t>
            </a:fld>
            <a:endParaRPr lang="ru-RU" sz="2800" b="1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853" y="903209"/>
            <a:ext cx="117975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Реализация </a:t>
            </a:r>
            <a:r>
              <a:rPr lang="ru-RU" sz="2800" b="1" dirty="0" smtClean="0"/>
              <a:t>проекта </a:t>
            </a:r>
            <a:r>
              <a:rPr lang="ru-RU" sz="2800" b="1" dirty="0" smtClean="0">
                <a:solidFill>
                  <a:srgbClr val="FF0000"/>
                </a:solidFill>
              </a:rPr>
              <a:t>«Кадетский класс в московской школе». </a:t>
            </a:r>
            <a:endParaRPr lang="ru-RU" sz="2800" b="1" dirty="0">
              <a:solidFill>
                <a:srgbClr val="FF0000"/>
              </a:solidFill>
            </a:endParaRPr>
          </a:p>
          <a:p>
            <a:pPr algn="ctr"/>
            <a:r>
              <a:rPr lang="ru-RU" sz="2800" b="1" dirty="0" smtClean="0"/>
              <a:t>						</a:t>
            </a:r>
            <a:r>
              <a:rPr lang="ru-RU" sz="2400" b="1" dirty="0" smtClean="0"/>
              <a:t>Цели и задачи проекта: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 descr="C:\Users\User\Documents\Логотип новый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4"/>
          <a:stretch>
            <a:fillRect/>
          </a:stretch>
        </p:blipFill>
        <p:spPr bwMode="auto">
          <a:xfrm>
            <a:off x="0" y="0"/>
            <a:ext cx="1134110" cy="105283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774724" y="1774985"/>
            <a:ext cx="641727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200" dirty="0"/>
              <a:t>организация военно-профессиональной ориентации молодёжи;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200" dirty="0"/>
              <a:t>подготовка молодёжи </a:t>
            </a:r>
            <a:r>
              <a:rPr lang="ru-RU" sz="2200" dirty="0" smtClean="0"/>
              <a:t>к </a:t>
            </a:r>
            <a:r>
              <a:rPr lang="ru-RU" sz="2200" dirty="0"/>
              <a:t>военной и государственной службе;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200" dirty="0"/>
              <a:t>включение ведущих образовательных организаций высшего образования, предприятий, общественных организаций, органов государственной власти в организацию процесса предпрофессионального образования; 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200" dirty="0"/>
              <a:t>создание гибкой, практико-ориентированной модели предпрофессионального обучения для качественной подготовки обучающихся; 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ru-RU" sz="2200" dirty="0"/>
              <a:t>привлечение обучающихся к научно-исследовательской работе</a:t>
            </a:r>
            <a:r>
              <a:rPr lang="ru-RU" sz="2200" dirty="0" smtClean="0"/>
              <a:t>.</a:t>
            </a:r>
            <a:endParaRPr lang="ru-RU" sz="2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874" y="-89526"/>
            <a:ext cx="6973887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admin\Desktop\Image-1 (1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3" y="2250964"/>
            <a:ext cx="5419499" cy="33533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08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338331"/>
            <a:ext cx="12192000" cy="516434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96478"/>
            <a:ext cx="9273211" cy="241853"/>
          </a:xfrm>
          <a:prstGeom prst="rect">
            <a:avLst/>
          </a:prstGeom>
          <a:solidFill>
            <a:srgbClr val="E3E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3"/>
          <p:cNvSpPr/>
          <p:nvPr/>
        </p:nvSpPr>
        <p:spPr>
          <a:xfrm rot="5400000" flipH="1">
            <a:off x="9269844" y="99847"/>
            <a:ext cx="241854" cy="235119"/>
          </a:xfrm>
          <a:prstGeom prst="triangle">
            <a:avLst>
              <a:gd name="adj" fmla="val 0"/>
            </a:avLst>
          </a:prstGeom>
          <a:solidFill>
            <a:srgbClr val="E3E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852421"/>
            <a:ext cx="12192000" cy="121278"/>
          </a:xfrm>
          <a:prstGeom prst="rect">
            <a:avLst/>
          </a:prstGeom>
          <a:solidFill>
            <a:srgbClr val="2FB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0" y="6738495"/>
            <a:ext cx="12192000" cy="121278"/>
          </a:xfrm>
          <a:prstGeom prst="rect">
            <a:avLst/>
          </a:prstGeom>
          <a:solidFill>
            <a:srgbClr val="2FB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110066" y="1893434"/>
            <a:ext cx="1208193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</a:t>
            </a:r>
            <a:endParaRPr lang="ru-RU" sz="23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662039" y="338334"/>
            <a:ext cx="41989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fld id="{450677FE-6C4C-41DC-87EE-47B546912898}" type="slidenum">
              <a:rPr lang="ru-RU" sz="2800" b="1" cap="none" spc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</a:rPr>
              <a:t>8</a:t>
            </a:fld>
            <a:endParaRPr lang="ru-RU" sz="2800" b="1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061542"/>
            <a:ext cx="12081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Формы и методы военно-профессиональной ориентации обучающихся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 descr="C:\Users\User\Documents\Логотип новый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4"/>
          <a:stretch>
            <a:fillRect/>
          </a:stretch>
        </p:blipFill>
        <p:spPr bwMode="auto">
          <a:xfrm>
            <a:off x="0" y="0"/>
            <a:ext cx="1134110" cy="105283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176489" y="2652748"/>
            <a:ext cx="442856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Использование авторских разработок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и преподавание специальных учебных программ по начальной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морской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 подготовке и основам военной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службы.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6" y="1593474"/>
            <a:ext cx="6795247" cy="50964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262" y="-79675"/>
            <a:ext cx="6973887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308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338331"/>
            <a:ext cx="12192000" cy="516434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96478"/>
            <a:ext cx="9273211" cy="241853"/>
          </a:xfrm>
          <a:prstGeom prst="rect">
            <a:avLst/>
          </a:prstGeom>
          <a:solidFill>
            <a:srgbClr val="E3E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3"/>
          <p:cNvSpPr/>
          <p:nvPr/>
        </p:nvSpPr>
        <p:spPr>
          <a:xfrm rot="5400000" flipH="1">
            <a:off x="9269844" y="99847"/>
            <a:ext cx="241854" cy="235119"/>
          </a:xfrm>
          <a:prstGeom prst="triangle">
            <a:avLst>
              <a:gd name="adj" fmla="val 0"/>
            </a:avLst>
          </a:prstGeom>
          <a:solidFill>
            <a:srgbClr val="E3E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852421"/>
            <a:ext cx="12192000" cy="121278"/>
          </a:xfrm>
          <a:prstGeom prst="rect">
            <a:avLst/>
          </a:prstGeom>
          <a:solidFill>
            <a:srgbClr val="2FB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0" y="6738495"/>
            <a:ext cx="12192000" cy="121278"/>
          </a:xfrm>
          <a:prstGeom prst="rect">
            <a:avLst/>
          </a:prstGeom>
          <a:solidFill>
            <a:srgbClr val="2FB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1330345" y="338334"/>
            <a:ext cx="75158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fld id="{450677FE-6C4C-41DC-87EE-47B546912898}" type="slidenum">
              <a:rPr lang="ru-RU" sz="2800" b="1" cap="none" spc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</a:rPr>
              <a:t>9</a:t>
            </a:fld>
            <a:endParaRPr lang="ru-RU" sz="2800" b="1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3676" y="1061542"/>
            <a:ext cx="11618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Формы и методы военно-профессиональной ориентации обучающихся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 descr="C:\Users\User\Documents\Логотип новый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4"/>
          <a:stretch>
            <a:fillRect/>
          </a:stretch>
        </p:blipFill>
        <p:spPr bwMode="auto">
          <a:xfrm>
            <a:off x="0" y="0"/>
            <a:ext cx="1134110" cy="105283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064188" y="2464425"/>
            <a:ext cx="501774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Организация ежегодного шлюпочного похода на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шлюпках 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ЯЛ-6 по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маршруту: </a:t>
            </a:r>
            <a:endParaRPr lang="ru-RU" sz="2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Москва – Углич - Москва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61" y="1691605"/>
            <a:ext cx="6602897" cy="49512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444" y="-71437"/>
            <a:ext cx="6973887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292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10600</TotalTime>
  <Words>632</Words>
  <Application>Microsoft Office PowerPoint</Application>
  <PresentationFormat>Широкоэкранный</PresentationFormat>
  <Paragraphs>152</Paragraphs>
  <Slides>22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Book Antiqua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Гранты МЭШ</dc:title>
  <dc:creator>Андрей Лукутин</dc:creator>
  <cp:lastModifiedBy>Алексей Безберда</cp:lastModifiedBy>
  <cp:revision>562</cp:revision>
  <cp:lastPrinted>2017-06-08T06:13:18Z</cp:lastPrinted>
  <dcterms:created xsi:type="dcterms:W3CDTF">2017-01-22T12:33:11Z</dcterms:created>
  <dcterms:modified xsi:type="dcterms:W3CDTF">2018-02-28T08:18:40Z</dcterms:modified>
</cp:coreProperties>
</file>