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8"/>
  </p:notesMasterIdLst>
  <p:sldIdLst>
    <p:sldId id="286" r:id="rId2"/>
    <p:sldId id="256" r:id="rId3"/>
    <p:sldId id="289" r:id="rId4"/>
    <p:sldId id="258" r:id="rId5"/>
    <p:sldId id="259" r:id="rId6"/>
    <p:sldId id="276" r:id="rId7"/>
    <p:sldId id="260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287" r:id="rId19"/>
    <p:sldId id="300" r:id="rId20"/>
    <p:sldId id="265" r:id="rId21"/>
    <p:sldId id="267" r:id="rId22"/>
    <p:sldId id="266" r:id="rId23"/>
    <p:sldId id="268" r:id="rId24"/>
    <p:sldId id="282" r:id="rId25"/>
    <p:sldId id="269" r:id="rId26"/>
    <p:sldId id="270" r:id="rId27"/>
    <p:sldId id="271" r:id="rId28"/>
    <p:sldId id="273" r:id="rId29"/>
    <p:sldId id="281" r:id="rId30"/>
    <p:sldId id="283" r:id="rId31"/>
    <p:sldId id="301" r:id="rId32"/>
    <p:sldId id="302" r:id="rId33"/>
    <p:sldId id="303" r:id="rId34"/>
    <p:sldId id="304" r:id="rId35"/>
    <p:sldId id="305" r:id="rId36"/>
    <p:sldId id="311" r:id="rId37"/>
    <p:sldId id="313" r:id="rId38"/>
    <p:sldId id="316" r:id="rId39"/>
    <p:sldId id="317" r:id="rId40"/>
    <p:sldId id="307" r:id="rId41"/>
    <p:sldId id="308" r:id="rId42"/>
    <p:sldId id="314" r:id="rId43"/>
    <p:sldId id="315" r:id="rId44"/>
    <p:sldId id="310" r:id="rId45"/>
    <p:sldId id="309" r:id="rId46"/>
    <p:sldId id="31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6C87B89-1890-4057-82D4-354388D9E4C1}">
          <p14:sldIdLst>
            <p14:sldId id="286"/>
            <p14:sldId id="256"/>
            <p14:sldId id="289"/>
            <p14:sldId id="258"/>
            <p14:sldId id="259"/>
            <p14:sldId id="276"/>
            <p14:sldId id="260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287"/>
            <p14:sldId id="300"/>
            <p14:sldId id="265"/>
            <p14:sldId id="267"/>
            <p14:sldId id="266"/>
            <p14:sldId id="268"/>
            <p14:sldId id="282"/>
            <p14:sldId id="269"/>
            <p14:sldId id="270"/>
            <p14:sldId id="271"/>
            <p14:sldId id="273"/>
            <p14:sldId id="281"/>
            <p14:sldId id="283"/>
            <p14:sldId id="301"/>
            <p14:sldId id="302"/>
            <p14:sldId id="303"/>
            <p14:sldId id="304"/>
            <p14:sldId id="305"/>
            <p14:sldId id="311"/>
            <p14:sldId id="313"/>
            <p14:sldId id="307"/>
            <p14:sldId id="308"/>
          </p14:sldIdLst>
        </p14:section>
        <p14:section name="Раздел без заголовка" id="{3CFA35A3-41FF-4A9E-91EE-61E88E84D18A}">
          <p14:sldIdLst>
            <p14:sldId id="314"/>
            <p14:sldId id="315"/>
            <p14:sldId id="310"/>
            <p14:sldId id="3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8861" autoAdjust="0"/>
  </p:normalViewPr>
  <p:slideViewPr>
    <p:cSldViewPr>
      <p:cViewPr>
        <p:scale>
          <a:sx n="50" d="100"/>
          <a:sy n="50" d="100"/>
        </p:scale>
        <p:origin x="-1956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CB25F-3C7F-4734-A4B1-3A58FCDF04DB}" type="doc">
      <dgm:prSet loTypeId="urn:microsoft.com/office/officeart/2005/8/layout/chart3" loCatId="cycle" qsTypeId="urn:microsoft.com/office/officeart/2005/8/quickstyle/simple3" qsCatId="simple" csTypeId="urn:microsoft.com/office/officeart/2005/8/colors/colorful4" csCatId="colorful" phldr="1"/>
      <dgm:spPr/>
    </dgm:pt>
    <dgm:pt modelId="{CCA912C2-F5EF-4ED7-9647-2815E6B5429D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Военный институт (Военно-морской политехнический) ВУНЦ ВМФ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7A01D-9A41-422A-83A6-67AA81DC2403}" type="parTrans" cxnId="{3613A44E-6D13-4481-B018-0D66295F12F5}">
      <dgm:prSet/>
      <dgm:spPr/>
      <dgm:t>
        <a:bodyPr/>
        <a:lstStyle/>
        <a:p>
          <a:endParaRPr lang="ru-RU"/>
        </a:p>
      </dgm:t>
    </dgm:pt>
    <dgm:pt modelId="{E618063B-72F9-4455-B3DC-FDD1C9BBADF5}" type="sibTrans" cxnId="{3613A44E-6D13-4481-B018-0D66295F12F5}">
      <dgm:prSet/>
      <dgm:spPr/>
      <dgm:t>
        <a:bodyPr/>
        <a:lstStyle/>
        <a:p>
          <a:endParaRPr lang="ru-RU"/>
        </a:p>
      </dgm:t>
    </dgm:pt>
    <dgm:pt modelId="{435AAC95-53CF-47EC-AE04-23075777718B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Черноморское высшее военно-морское училище им. П.С. Нахимова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BEBF86-6AC0-4490-97EE-C5C30A15DD9B}" type="parTrans" cxnId="{5E100A29-EAB1-4961-930C-9001DC4D009C}">
      <dgm:prSet/>
      <dgm:spPr/>
      <dgm:t>
        <a:bodyPr/>
        <a:lstStyle/>
        <a:p>
          <a:endParaRPr lang="ru-RU"/>
        </a:p>
      </dgm:t>
    </dgm:pt>
    <dgm:pt modelId="{AE0B08CF-A9EF-4A25-913D-CC001BA72A77}" type="sibTrans" cxnId="{5E100A29-EAB1-4961-930C-9001DC4D009C}">
      <dgm:prSet/>
      <dgm:spPr/>
      <dgm:t>
        <a:bodyPr/>
        <a:lstStyle/>
        <a:p>
          <a:endParaRPr lang="ru-RU"/>
        </a:p>
      </dgm:t>
    </dgm:pt>
    <dgm:pt modelId="{B2FD0608-605D-4028-989D-9B4C1F09C0C8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Институт береговой охраны ФСБ РФ (Анапа)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848583-7C06-475E-B322-C8F89D634B91}" type="parTrans" cxnId="{7A370FA0-991F-4B0C-9E04-ED2F3CB2648E}">
      <dgm:prSet/>
      <dgm:spPr/>
      <dgm:t>
        <a:bodyPr/>
        <a:lstStyle/>
        <a:p>
          <a:endParaRPr lang="ru-RU"/>
        </a:p>
      </dgm:t>
    </dgm:pt>
    <dgm:pt modelId="{172D0432-F622-4B3B-BA0D-051CF9823A0F}" type="sibTrans" cxnId="{7A370FA0-991F-4B0C-9E04-ED2F3CB2648E}">
      <dgm:prSet/>
      <dgm:spPr/>
      <dgm:t>
        <a:bodyPr/>
        <a:lstStyle/>
        <a:p>
          <a:endParaRPr lang="ru-RU"/>
        </a:p>
      </dgm:t>
    </dgm:pt>
    <dgm:pt modelId="{E3845877-F7FC-40E2-B9F7-83A70E17BE80}">
      <dgm:prSet phldrT="[Текст]" custT="1"/>
      <dgm:spPr/>
      <dgm:t>
        <a:bodyPr lIns="0" rIns="0"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Государственный Морской технический университет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E8E94-A057-4452-A977-7C3676E744AC}" type="parTrans" cxnId="{1E252366-DB31-4E36-B04E-DD3391B34F4D}">
      <dgm:prSet/>
      <dgm:spPr/>
      <dgm:t>
        <a:bodyPr/>
        <a:lstStyle/>
        <a:p>
          <a:endParaRPr lang="ru-RU"/>
        </a:p>
      </dgm:t>
    </dgm:pt>
    <dgm:pt modelId="{3E114B93-4614-4365-962C-1F92AD5652C7}" type="sibTrans" cxnId="{1E252366-DB31-4E36-B04E-DD3391B34F4D}">
      <dgm:prSet/>
      <dgm:spPr/>
      <dgm:t>
        <a:bodyPr/>
        <a:lstStyle/>
        <a:p>
          <a:endParaRPr lang="ru-RU"/>
        </a:p>
      </dgm:t>
    </dgm:pt>
    <dgm:pt modelId="{6C31633C-21B0-46AC-853F-2FE40F9B5DA8}">
      <dgm:prSet phldrT="[Текст]" custT="1"/>
      <dgm:spPr/>
      <dgm:t>
        <a:bodyPr lIns="0" rIns="0"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Государственный университет речного и морского флота имени  О.С.Макарова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4D76C0-0DEE-427E-9B72-4E4A349BD7F1}" type="parTrans" cxnId="{1FDB389C-8586-4059-A855-4FB5087A9B78}">
      <dgm:prSet/>
      <dgm:spPr/>
      <dgm:t>
        <a:bodyPr/>
        <a:lstStyle/>
        <a:p>
          <a:endParaRPr lang="ru-RU"/>
        </a:p>
      </dgm:t>
    </dgm:pt>
    <dgm:pt modelId="{1EB37A53-0416-468E-A02D-2D5A039C0527}" type="sibTrans" cxnId="{1FDB389C-8586-4059-A855-4FB5087A9B78}">
      <dgm:prSet/>
      <dgm:spPr/>
      <dgm:t>
        <a:bodyPr/>
        <a:lstStyle/>
        <a:p>
          <a:endParaRPr lang="ru-RU"/>
        </a:p>
      </dgm:t>
    </dgm:pt>
    <dgm:pt modelId="{86D13867-0433-4A8F-9B2B-3CCBAFE38678}">
      <dgm:prSet phldrT="[Текст]" custT="1"/>
      <dgm:spPr/>
      <dgm:t>
        <a:bodyPr lIns="0" rIns="0"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Морской государственный университет им. Ф.Ф. Ушакова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2FBEC8-70FA-4F95-B4B2-593E5BB9D4B8}" type="parTrans" cxnId="{6265243D-1018-4150-A635-60D3311E0210}">
      <dgm:prSet/>
      <dgm:spPr/>
      <dgm:t>
        <a:bodyPr/>
        <a:lstStyle/>
        <a:p>
          <a:endParaRPr lang="ru-RU"/>
        </a:p>
      </dgm:t>
    </dgm:pt>
    <dgm:pt modelId="{293D1609-912E-4B84-9BDF-C3EA4157BC66}" type="sibTrans" cxnId="{6265243D-1018-4150-A635-60D3311E0210}">
      <dgm:prSet/>
      <dgm:spPr/>
      <dgm:t>
        <a:bodyPr/>
        <a:lstStyle/>
        <a:p>
          <a:endParaRPr lang="ru-RU"/>
        </a:p>
      </dgm:t>
    </dgm:pt>
    <dgm:pt modelId="{C1D77EE4-1ED2-4E41-815A-4128F376ADA6}" type="pres">
      <dgm:prSet presAssocID="{679CB25F-3C7F-4734-A4B1-3A58FCDF04DB}" presName="compositeShape" presStyleCnt="0">
        <dgm:presLayoutVars>
          <dgm:chMax val="7"/>
          <dgm:dir/>
          <dgm:resizeHandles val="exact"/>
        </dgm:presLayoutVars>
      </dgm:prSet>
      <dgm:spPr/>
    </dgm:pt>
    <dgm:pt modelId="{28D7CC06-289D-4720-B85B-E188EB6FA1BC}" type="pres">
      <dgm:prSet presAssocID="{679CB25F-3C7F-4734-A4B1-3A58FCDF04DB}" presName="wedge1" presStyleLbl="node1" presStyleIdx="0" presStyleCnt="6" custScaleX="145490" custScaleY="106836" custLinFactNeighborX="3348" custLinFactNeighborY="198"/>
      <dgm:spPr/>
      <dgm:t>
        <a:bodyPr/>
        <a:lstStyle/>
        <a:p>
          <a:endParaRPr lang="ru-RU"/>
        </a:p>
      </dgm:t>
    </dgm:pt>
    <dgm:pt modelId="{2C9CCE01-470A-4495-A973-1D4A6FC510C7}" type="pres">
      <dgm:prSet presAssocID="{679CB25F-3C7F-4734-A4B1-3A58FCDF04DB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BF9A3-89DE-44D9-959F-84F50D3276FE}" type="pres">
      <dgm:prSet presAssocID="{679CB25F-3C7F-4734-A4B1-3A58FCDF04DB}" presName="wedge2" presStyleLbl="node1" presStyleIdx="1" presStyleCnt="6" custScaleX="134994" custLinFactNeighborX="7441" custLinFactNeighborY="-2794"/>
      <dgm:spPr/>
      <dgm:t>
        <a:bodyPr/>
        <a:lstStyle/>
        <a:p>
          <a:endParaRPr lang="ru-RU"/>
        </a:p>
      </dgm:t>
    </dgm:pt>
    <dgm:pt modelId="{CDA41A47-3B44-4CF5-B4C5-4A896838C70B}" type="pres">
      <dgm:prSet presAssocID="{679CB25F-3C7F-4734-A4B1-3A58FCDF04DB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A75F1-A425-45A5-8D14-91D75E0CFF61}" type="pres">
      <dgm:prSet presAssocID="{679CB25F-3C7F-4734-A4B1-3A58FCDF04DB}" presName="wedge3" presStyleLbl="node1" presStyleIdx="2" presStyleCnt="6" custScaleX="135163" custScaleY="113362" custLinFactNeighborX="5580" custLinFactNeighborY="-1421"/>
      <dgm:spPr/>
      <dgm:t>
        <a:bodyPr/>
        <a:lstStyle/>
        <a:p>
          <a:endParaRPr lang="ru-RU"/>
        </a:p>
      </dgm:t>
    </dgm:pt>
    <dgm:pt modelId="{4806CD06-0DF2-47DB-B66F-2ADA684BFBA5}" type="pres">
      <dgm:prSet presAssocID="{679CB25F-3C7F-4734-A4B1-3A58FCDF04DB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31809-E901-40DC-83B5-ACA91850C613}" type="pres">
      <dgm:prSet presAssocID="{679CB25F-3C7F-4734-A4B1-3A58FCDF04DB}" presName="wedge4" presStyleLbl="node1" presStyleIdx="3" presStyleCnt="6" custScaleX="123923" custScaleY="106089" custLinFactNeighborX="1860" custLinFactNeighborY="439"/>
      <dgm:spPr/>
      <dgm:t>
        <a:bodyPr/>
        <a:lstStyle/>
        <a:p>
          <a:endParaRPr lang="ru-RU"/>
        </a:p>
      </dgm:t>
    </dgm:pt>
    <dgm:pt modelId="{CE67C7F6-2206-4876-A6EA-D509DEDD1F18}" type="pres">
      <dgm:prSet presAssocID="{679CB25F-3C7F-4734-A4B1-3A58FCDF04DB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317C8-F8C5-483B-8232-898CAEF0A947}" type="pres">
      <dgm:prSet presAssocID="{679CB25F-3C7F-4734-A4B1-3A58FCDF04DB}" presName="wedge5" presStyleLbl="node1" presStyleIdx="4" presStyleCnt="6" custScaleX="130902" custScaleY="100216" custLinFactNeighborX="-3535" custLinFactNeighborY="-826"/>
      <dgm:spPr/>
      <dgm:t>
        <a:bodyPr/>
        <a:lstStyle/>
        <a:p>
          <a:endParaRPr lang="ru-RU"/>
        </a:p>
      </dgm:t>
    </dgm:pt>
    <dgm:pt modelId="{4982516D-6450-4113-B35D-081A55593C1F}" type="pres">
      <dgm:prSet presAssocID="{679CB25F-3C7F-4734-A4B1-3A58FCDF04DB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8C3DC-70B4-4B8E-9232-D2F5695DFBC3}" type="pres">
      <dgm:prSet presAssocID="{679CB25F-3C7F-4734-A4B1-3A58FCDF04DB}" presName="wedge6" presStyleLbl="node1" presStyleIdx="5" presStyleCnt="6" custScaleX="134936" custScaleY="114303" custLinFactNeighborX="-754" custLinFactNeighborY="-3083"/>
      <dgm:spPr/>
      <dgm:t>
        <a:bodyPr/>
        <a:lstStyle/>
        <a:p>
          <a:endParaRPr lang="ru-RU"/>
        </a:p>
      </dgm:t>
    </dgm:pt>
    <dgm:pt modelId="{EDE233D4-CCC2-4C5D-8D23-AA4D4585960A}" type="pres">
      <dgm:prSet presAssocID="{679CB25F-3C7F-4734-A4B1-3A58FCDF04DB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C383A0-C06D-411E-9EFF-BED189F7EBFB}" type="presOf" srcId="{435AAC95-53CF-47EC-AE04-23075777718B}" destId="{847BF9A3-89DE-44D9-959F-84F50D3276FE}" srcOrd="0" destOrd="0" presId="urn:microsoft.com/office/officeart/2005/8/layout/chart3"/>
    <dgm:cxn modelId="{5E100A29-EAB1-4961-930C-9001DC4D009C}" srcId="{679CB25F-3C7F-4734-A4B1-3A58FCDF04DB}" destId="{435AAC95-53CF-47EC-AE04-23075777718B}" srcOrd="1" destOrd="0" parTransId="{E8BEBF86-6AC0-4490-97EE-C5C30A15DD9B}" sibTransId="{AE0B08CF-A9EF-4A25-913D-CC001BA72A77}"/>
    <dgm:cxn modelId="{2FB31FC0-0C61-4639-A78A-C3034E39D45E}" type="presOf" srcId="{E3845877-F7FC-40E2-B9F7-83A70E17BE80}" destId="{CE67C7F6-2206-4876-A6EA-D509DEDD1F18}" srcOrd="1" destOrd="0" presId="urn:microsoft.com/office/officeart/2005/8/layout/chart3"/>
    <dgm:cxn modelId="{3613A44E-6D13-4481-B018-0D66295F12F5}" srcId="{679CB25F-3C7F-4734-A4B1-3A58FCDF04DB}" destId="{CCA912C2-F5EF-4ED7-9647-2815E6B5429D}" srcOrd="0" destOrd="0" parTransId="{8667A01D-9A41-422A-83A6-67AA81DC2403}" sibTransId="{E618063B-72F9-4455-B3DC-FDD1C9BBADF5}"/>
    <dgm:cxn modelId="{7A370FA0-991F-4B0C-9E04-ED2F3CB2648E}" srcId="{679CB25F-3C7F-4734-A4B1-3A58FCDF04DB}" destId="{B2FD0608-605D-4028-989D-9B4C1F09C0C8}" srcOrd="2" destOrd="0" parTransId="{6F848583-7C06-475E-B322-C8F89D634B91}" sibTransId="{172D0432-F622-4B3B-BA0D-051CF9823A0F}"/>
    <dgm:cxn modelId="{23E9F380-9990-4F5B-A3AF-41C9902E9CCD}" type="presOf" srcId="{E3845877-F7FC-40E2-B9F7-83A70E17BE80}" destId="{ADD31809-E901-40DC-83B5-ACA91850C613}" srcOrd="0" destOrd="0" presId="urn:microsoft.com/office/officeart/2005/8/layout/chart3"/>
    <dgm:cxn modelId="{330E79F0-352C-4B7F-9368-40B59448B8B3}" type="presOf" srcId="{435AAC95-53CF-47EC-AE04-23075777718B}" destId="{CDA41A47-3B44-4CF5-B4C5-4A896838C70B}" srcOrd="1" destOrd="0" presId="urn:microsoft.com/office/officeart/2005/8/layout/chart3"/>
    <dgm:cxn modelId="{39640221-91A0-4F92-B8F4-00D67F56ACCD}" type="presOf" srcId="{B2FD0608-605D-4028-989D-9B4C1F09C0C8}" destId="{451A75F1-A425-45A5-8D14-91D75E0CFF61}" srcOrd="0" destOrd="0" presId="urn:microsoft.com/office/officeart/2005/8/layout/chart3"/>
    <dgm:cxn modelId="{7F024226-D5ED-46C4-91F8-73DBCB5891B8}" type="presOf" srcId="{679CB25F-3C7F-4734-A4B1-3A58FCDF04DB}" destId="{C1D77EE4-1ED2-4E41-815A-4128F376ADA6}" srcOrd="0" destOrd="0" presId="urn:microsoft.com/office/officeart/2005/8/layout/chart3"/>
    <dgm:cxn modelId="{1235FE35-BAC2-4226-8E29-74A224153184}" type="presOf" srcId="{B2FD0608-605D-4028-989D-9B4C1F09C0C8}" destId="{4806CD06-0DF2-47DB-B66F-2ADA684BFBA5}" srcOrd="1" destOrd="0" presId="urn:microsoft.com/office/officeart/2005/8/layout/chart3"/>
    <dgm:cxn modelId="{78E896B6-B410-4A9F-854A-10D1CC0AA3EB}" type="presOf" srcId="{CCA912C2-F5EF-4ED7-9647-2815E6B5429D}" destId="{28D7CC06-289D-4720-B85B-E188EB6FA1BC}" srcOrd="0" destOrd="0" presId="urn:microsoft.com/office/officeart/2005/8/layout/chart3"/>
    <dgm:cxn modelId="{1FDB389C-8586-4059-A855-4FB5087A9B78}" srcId="{679CB25F-3C7F-4734-A4B1-3A58FCDF04DB}" destId="{6C31633C-21B0-46AC-853F-2FE40F9B5DA8}" srcOrd="4" destOrd="0" parTransId="{624D76C0-0DEE-427E-9B72-4E4A349BD7F1}" sibTransId="{1EB37A53-0416-468E-A02D-2D5A039C0527}"/>
    <dgm:cxn modelId="{22BDA748-81CB-458A-B944-2FC44B868EAA}" type="presOf" srcId="{CCA912C2-F5EF-4ED7-9647-2815E6B5429D}" destId="{2C9CCE01-470A-4495-A973-1D4A6FC510C7}" srcOrd="1" destOrd="0" presId="urn:microsoft.com/office/officeart/2005/8/layout/chart3"/>
    <dgm:cxn modelId="{0E27A9A4-B8CC-44BC-B80B-5D2631193871}" type="presOf" srcId="{86D13867-0433-4A8F-9B2B-3CCBAFE38678}" destId="{07C8C3DC-70B4-4B8E-9232-D2F5695DFBC3}" srcOrd="0" destOrd="0" presId="urn:microsoft.com/office/officeart/2005/8/layout/chart3"/>
    <dgm:cxn modelId="{0DA4D1ED-D7F0-42B8-852B-C2DA053285A1}" type="presOf" srcId="{6C31633C-21B0-46AC-853F-2FE40F9B5DA8}" destId="{4982516D-6450-4113-B35D-081A55593C1F}" srcOrd="1" destOrd="0" presId="urn:microsoft.com/office/officeart/2005/8/layout/chart3"/>
    <dgm:cxn modelId="{2B4E19EA-E843-44BB-AE54-B7EB4FCC09BE}" type="presOf" srcId="{86D13867-0433-4A8F-9B2B-3CCBAFE38678}" destId="{EDE233D4-CCC2-4C5D-8D23-AA4D4585960A}" srcOrd="1" destOrd="0" presId="urn:microsoft.com/office/officeart/2005/8/layout/chart3"/>
    <dgm:cxn modelId="{C36D1266-F096-4163-8E7E-85D574E56CD2}" type="presOf" srcId="{6C31633C-21B0-46AC-853F-2FE40F9B5DA8}" destId="{3F7317C8-F8C5-483B-8232-898CAEF0A947}" srcOrd="0" destOrd="0" presId="urn:microsoft.com/office/officeart/2005/8/layout/chart3"/>
    <dgm:cxn modelId="{6265243D-1018-4150-A635-60D3311E0210}" srcId="{679CB25F-3C7F-4734-A4B1-3A58FCDF04DB}" destId="{86D13867-0433-4A8F-9B2B-3CCBAFE38678}" srcOrd="5" destOrd="0" parTransId="{3D2FBEC8-70FA-4F95-B4B2-593E5BB9D4B8}" sibTransId="{293D1609-912E-4B84-9BDF-C3EA4157BC66}"/>
    <dgm:cxn modelId="{1E252366-DB31-4E36-B04E-DD3391B34F4D}" srcId="{679CB25F-3C7F-4734-A4B1-3A58FCDF04DB}" destId="{E3845877-F7FC-40E2-B9F7-83A70E17BE80}" srcOrd="3" destOrd="0" parTransId="{D7AE8E94-A057-4452-A977-7C3676E744AC}" sibTransId="{3E114B93-4614-4365-962C-1F92AD5652C7}"/>
    <dgm:cxn modelId="{96B6829A-AC92-4BE0-A13D-5A855695E13A}" type="presParOf" srcId="{C1D77EE4-1ED2-4E41-815A-4128F376ADA6}" destId="{28D7CC06-289D-4720-B85B-E188EB6FA1BC}" srcOrd="0" destOrd="0" presId="urn:microsoft.com/office/officeart/2005/8/layout/chart3"/>
    <dgm:cxn modelId="{9931CD75-3D0C-4EE3-83C2-D09C777A8FA1}" type="presParOf" srcId="{C1D77EE4-1ED2-4E41-815A-4128F376ADA6}" destId="{2C9CCE01-470A-4495-A973-1D4A6FC510C7}" srcOrd="1" destOrd="0" presId="urn:microsoft.com/office/officeart/2005/8/layout/chart3"/>
    <dgm:cxn modelId="{2DF166B2-F7DF-454C-AE83-7A6AB6EEF938}" type="presParOf" srcId="{C1D77EE4-1ED2-4E41-815A-4128F376ADA6}" destId="{847BF9A3-89DE-44D9-959F-84F50D3276FE}" srcOrd="2" destOrd="0" presId="urn:microsoft.com/office/officeart/2005/8/layout/chart3"/>
    <dgm:cxn modelId="{B53404A5-BE85-4FA7-AD7D-0AADCB877D77}" type="presParOf" srcId="{C1D77EE4-1ED2-4E41-815A-4128F376ADA6}" destId="{CDA41A47-3B44-4CF5-B4C5-4A896838C70B}" srcOrd="3" destOrd="0" presId="urn:microsoft.com/office/officeart/2005/8/layout/chart3"/>
    <dgm:cxn modelId="{DA4AA68E-B497-4BBA-BA7C-E55F64296656}" type="presParOf" srcId="{C1D77EE4-1ED2-4E41-815A-4128F376ADA6}" destId="{451A75F1-A425-45A5-8D14-91D75E0CFF61}" srcOrd="4" destOrd="0" presId="urn:microsoft.com/office/officeart/2005/8/layout/chart3"/>
    <dgm:cxn modelId="{9EA3E792-BFAB-4BA5-B01C-289E6BAE799D}" type="presParOf" srcId="{C1D77EE4-1ED2-4E41-815A-4128F376ADA6}" destId="{4806CD06-0DF2-47DB-B66F-2ADA684BFBA5}" srcOrd="5" destOrd="0" presId="urn:microsoft.com/office/officeart/2005/8/layout/chart3"/>
    <dgm:cxn modelId="{6E822819-08A9-4111-A4FA-7494E5DD2FAE}" type="presParOf" srcId="{C1D77EE4-1ED2-4E41-815A-4128F376ADA6}" destId="{ADD31809-E901-40DC-83B5-ACA91850C613}" srcOrd="6" destOrd="0" presId="urn:microsoft.com/office/officeart/2005/8/layout/chart3"/>
    <dgm:cxn modelId="{4FF55554-6C36-413F-B1F8-36AE3F9B618C}" type="presParOf" srcId="{C1D77EE4-1ED2-4E41-815A-4128F376ADA6}" destId="{CE67C7F6-2206-4876-A6EA-D509DEDD1F18}" srcOrd="7" destOrd="0" presId="urn:microsoft.com/office/officeart/2005/8/layout/chart3"/>
    <dgm:cxn modelId="{1008FF9E-23E4-4504-838A-376D18D4CC05}" type="presParOf" srcId="{C1D77EE4-1ED2-4E41-815A-4128F376ADA6}" destId="{3F7317C8-F8C5-483B-8232-898CAEF0A947}" srcOrd="8" destOrd="0" presId="urn:microsoft.com/office/officeart/2005/8/layout/chart3"/>
    <dgm:cxn modelId="{A42739D6-3D42-4B08-8DA8-EA2C88ACDA01}" type="presParOf" srcId="{C1D77EE4-1ED2-4E41-815A-4128F376ADA6}" destId="{4982516D-6450-4113-B35D-081A55593C1F}" srcOrd="9" destOrd="0" presId="urn:microsoft.com/office/officeart/2005/8/layout/chart3"/>
    <dgm:cxn modelId="{301A0CEA-BC46-4DD3-A6A2-2414FCE8EE0C}" type="presParOf" srcId="{C1D77EE4-1ED2-4E41-815A-4128F376ADA6}" destId="{07C8C3DC-70B4-4B8E-9232-D2F5695DFBC3}" srcOrd="10" destOrd="0" presId="urn:microsoft.com/office/officeart/2005/8/layout/chart3"/>
    <dgm:cxn modelId="{43EFD0E1-4B0A-4D5D-9EEB-0150874D3D43}" type="presParOf" srcId="{C1D77EE4-1ED2-4E41-815A-4128F376ADA6}" destId="{EDE233D4-CCC2-4C5D-8D23-AA4D4585960A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D7CC06-289D-4720-B85B-E188EB6FA1BC}">
      <dsp:nvSpPr>
        <dsp:cNvPr id="0" name=""/>
        <dsp:cNvSpPr/>
      </dsp:nvSpPr>
      <dsp:spPr>
        <a:xfrm>
          <a:off x="960381" y="74768"/>
          <a:ext cx="5849440" cy="4295352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Военный институт (Военно-морской политехнический) ВУНЦ ВМФ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7774" y="534984"/>
        <a:ext cx="1706086" cy="920432"/>
      </dsp:txXfrm>
    </dsp:sp>
    <dsp:sp modelId="{847BF9A3-89DE-44D9-959F-84F50D3276FE}">
      <dsp:nvSpPr>
        <dsp:cNvPr id="0" name=""/>
        <dsp:cNvSpPr/>
      </dsp:nvSpPr>
      <dsp:spPr>
        <a:xfrm>
          <a:off x="1216279" y="299143"/>
          <a:ext cx="5427447" cy="4020510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tint val="50000"/>
                <a:satMod val="300000"/>
              </a:schemeClr>
            </a:gs>
            <a:gs pos="35000">
              <a:schemeClr val="accent4">
                <a:hueOff val="-892954"/>
                <a:satOff val="5380"/>
                <a:lumOff val="431"/>
                <a:alphaOff val="0"/>
                <a:tint val="37000"/>
                <a:satMod val="30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Черноморское высшее военно-морское училище им. П.С. Нахимова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31496" y="1902561"/>
        <a:ext cx="1641156" cy="813674"/>
      </dsp:txXfrm>
    </dsp:sp>
    <dsp:sp modelId="{451A75F1-A425-45A5-8D14-91D75E0CFF61}">
      <dsp:nvSpPr>
        <dsp:cNvPr id="0" name=""/>
        <dsp:cNvSpPr/>
      </dsp:nvSpPr>
      <dsp:spPr>
        <a:xfrm>
          <a:off x="1138060" y="85734"/>
          <a:ext cx="5434242" cy="455773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tint val="50000"/>
                <a:satMod val="300000"/>
              </a:schemeClr>
            </a:gs>
            <a:gs pos="35000">
              <a:schemeClr val="accent4">
                <a:hueOff val="-1785908"/>
                <a:satOff val="10760"/>
                <a:lumOff val="862"/>
                <a:alphaOff val="0"/>
                <a:tint val="37000"/>
                <a:satMod val="30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Институт береговой охраны ФСБ РФ (Анапа) 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405" y="3178481"/>
        <a:ext cx="1584987" cy="976656"/>
      </dsp:txXfrm>
    </dsp:sp>
    <dsp:sp modelId="{ADD31809-E901-40DC-83B5-ACA91850C613}">
      <dsp:nvSpPr>
        <dsp:cNvPr id="0" name=""/>
        <dsp:cNvSpPr/>
      </dsp:nvSpPr>
      <dsp:spPr>
        <a:xfrm>
          <a:off x="1214449" y="306722"/>
          <a:ext cx="4982337" cy="4265319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tint val="50000"/>
                <a:satMod val="300000"/>
              </a:schemeClr>
            </a:gs>
            <a:gs pos="35000">
              <a:schemeClr val="accent4">
                <a:hueOff val="-2678862"/>
                <a:satOff val="16139"/>
                <a:lumOff val="1294"/>
                <a:alphaOff val="0"/>
                <a:tint val="37000"/>
                <a:satMod val="30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Государственный Морской технический университет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9054" y="3201046"/>
        <a:ext cx="1453181" cy="913997"/>
      </dsp:txXfrm>
    </dsp:sp>
    <dsp:sp modelId="{3F7317C8-F8C5-483B-8232-898CAEF0A947}">
      <dsp:nvSpPr>
        <dsp:cNvPr id="0" name=""/>
        <dsp:cNvSpPr/>
      </dsp:nvSpPr>
      <dsp:spPr>
        <a:xfrm>
          <a:off x="857247" y="373925"/>
          <a:ext cx="5262928" cy="402919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tint val="50000"/>
                <a:satMod val="300000"/>
              </a:schemeClr>
            </a:gs>
            <a:gs pos="35000">
              <a:schemeClr val="accent4">
                <a:hueOff val="-3571816"/>
                <a:satOff val="21519"/>
                <a:lumOff val="1725"/>
                <a:alphaOff val="0"/>
                <a:tint val="37000"/>
                <a:satMod val="30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Государственный университет речного и морского флота имени  О.С.Макарова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8697" y="1980806"/>
        <a:ext cx="1591409" cy="815432"/>
      </dsp:txXfrm>
    </dsp:sp>
    <dsp:sp modelId="{07C8C3DC-70B4-4B8E-9232-D2F5695DFBC3}">
      <dsp:nvSpPr>
        <dsp:cNvPr id="0" name=""/>
        <dsp:cNvSpPr/>
      </dsp:nvSpPr>
      <dsp:spPr>
        <a:xfrm>
          <a:off x="887964" y="-2"/>
          <a:ext cx="5425116" cy="459556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Морской государственный университет им. Ф.Ф. Ушакова 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60070" y="492379"/>
        <a:ext cx="1582325" cy="984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F75EB-B86C-414A-8D9F-CA8322EA6DFD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ACF05-C81D-41BE-908E-A259847BE3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6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ACF05-C81D-41BE-908E-A259847BE34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959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Следующим условием является наличие кадрового потенциала.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8078F-E1D0-470B-B91F-7B7387E2CC0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27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0587-5B27-4995-8288-DD5EA9336B8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ACF05-C81D-41BE-908E-A259847BE34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0035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ACF05-C81D-41BE-908E-A259847BE34A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4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tkk.1class.r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314575" y="274638"/>
            <a:ext cx="6829425" cy="1654164"/>
          </a:xfrm>
        </p:spPr>
        <p:txBody>
          <a:bodyPr>
            <a:no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Тамбовское областное государственное бюджетное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общеобразовательное  учреждение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кадетская школа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«Многопрофильный кадетский корпус имени Героя Советского Союза лётчика-космонавта Л.С. Дёмина»</a:t>
            </a:r>
          </a:p>
        </p:txBody>
      </p:sp>
      <p:pic>
        <p:nvPicPr>
          <p:cNvPr id="8" name="Содержимое 7" descr="SDC1084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14282" y="3714752"/>
            <a:ext cx="3595688" cy="2697162"/>
          </a:xfrm>
        </p:spPr>
      </p:pic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642910" y="2000240"/>
            <a:ext cx="8215370" cy="1214446"/>
          </a:xfrm>
        </p:spPr>
        <p:txBody>
          <a:bodyPr>
            <a:noAutofit/>
          </a:bodyPr>
          <a:lstStyle/>
          <a:p>
            <a:pPr lvl="1"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ориентация учащихся</a:t>
            </a:r>
          </a:p>
          <a:p>
            <a:pPr lvl="1" algn="ctr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морском классе</a:t>
            </a:r>
          </a:p>
          <a:p>
            <a:pPr lvl="1" algn="ctr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Тамбовского многопрофильного кадетского корпуса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294967295"/>
          </p:nvPr>
        </p:nvSpPr>
        <p:spPr>
          <a:xfrm>
            <a:off x="4071934" y="3714752"/>
            <a:ext cx="4643438" cy="255428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Автор</a:t>
            </a:r>
            <a:r>
              <a:rPr lang="ru-RU" b="1" dirty="0" smtClean="0">
                <a:solidFill>
                  <a:srgbClr val="002060"/>
                </a:solidFill>
              </a:rPr>
              <a:t>      </a:t>
            </a:r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Малышев</a:t>
            </a:r>
          </a:p>
          <a:p>
            <a:pPr>
              <a:buNone/>
            </a:pPr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Сергей  Валентинович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  <a:p>
            <a:pPr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 Тамбов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2016 год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iteLogotype" descr="Тамбовское областное государственное бюджетное образовательное учреждение кадетская школа-интернат&#10;&quot;Многопрофильный кадетский корпус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15509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00108"/>
            <a:ext cx="8229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 детей по праву рассматривается как важнейшая составляющая образовательного пространства, сложившегося в современном обществе. Оно социально востребовано, как образование, органично сочетающее в себе воспитание, обучение и развитие личности ребёнка.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Дополнительное образование может существенно улучшить качество школьного образования и обладает значительным потенциалом для решения задач профильного обучения.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Новая модель образования задает основной вектор изменения и дополнительного образования детей: от </a:t>
            </a:r>
            <a:r>
              <a:rPr lang="ru-RU" sz="31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занятости и освоения ремесла — к развитию человеческого потенциала, человеческих возможностей как основного ресурса развития государства. В рамках дополнительного образования детей решаются проблемы обеспечения качественного образования по выбору,  социально-экономические проблемы детей и семьи, оздоровления российского общества в целом.</a:t>
            </a:r>
          </a:p>
          <a:p>
            <a:pPr algn="ctr">
              <a:buNone/>
            </a:pPr>
            <a:endParaRPr lang="ru-RU" sz="31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введением стандартов нового поколения институционально закрепляется статус дополнительного образования как неотъемлемой части учебного процесса.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58" y="1285860"/>
            <a:ext cx="8229600" cy="521497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Исходя из того,  что дополнительная образовательная программа должна стать прямым продолжением программ базовых и профильных дисциплин, существенно углубив их содержание и дать при этом учащимся актуальные прикладные навыки, способствующие выбору дальнейшей профессии, а именно профессии моряка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При этом должны учитываться следующие обстоятельства: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-      </a:t>
            </a:r>
            <a:r>
              <a:rPr lang="ru-R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достаточная удалённость от моря</a:t>
            </a:r>
          </a:p>
          <a:p>
            <a:pPr algn="just">
              <a:buNone/>
            </a:pPr>
            <a:r>
              <a:rPr lang="ru-R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- недостаточное количество учебных часов по специальным предметам </a:t>
            </a:r>
          </a:p>
          <a:p>
            <a:pPr algn="just">
              <a:buNone/>
            </a:pPr>
            <a:r>
              <a:rPr lang="ru-R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-  недостаток достоверной информации о профессии моряка</a:t>
            </a:r>
            <a:endParaRPr lang="ru-RU" sz="2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За счёт расширения образовательного пространства  учащихся на занятиях морского кружка дать возможность на реализацию прав детей на развитие, самоопределение личности и самореализацию, а также удовлетворение различных интересов семей и детей в профориентации и сфере дополнительного образования. 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14019" y="1000635"/>
            <a:ext cx="2142537" cy="2885901"/>
            <a:chOff x="204" y="362"/>
            <a:chExt cx="911" cy="136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4" name="AutoShape 22"/>
            <p:cNvSpPr>
              <a:spLocks noChangeArrowheads="1"/>
            </p:cNvSpPr>
            <p:nvPr/>
          </p:nvSpPr>
          <p:spPr bwMode="auto">
            <a:xfrm>
              <a:off x="204" y="362"/>
              <a:ext cx="911" cy="1366"/>
            </a:xfrm>
            <a:prstGeom prst="foldedCorner">
              <a:avLst>
                <a:gd name="adj" fmla="val 12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sz="1600" b="1" dirty="0"/>
            </a:p>
            <a:p>
              <a:pPr marL="342900" indent="-342900" algn="ctr"/>
              <a:r>
                <a:rPr lang="ru-RU" b="1" dirty="0"/>
                <a:t>формировать</a:t>
              </a:r>
            </a:p>
            <a:p>
              <a:pPr marL="342900" indent="-342900" algn="ctr"/>
              <a:r>
                <a:rPr lang="ru-RU" b="1" dirty="0"/>
                <a:t> сознательную </a:t>
              </a:r>
            </a:p>
            <a:p>
              <a:pPr marL="342900" indent="-342900" algn="ctr"/>
              <a:r>
                <a:rPr lang="ru-RU" b="1" dirty="0"/>
                <a:t>личность на основе </a:t>
              </a:r>
            </a:p>
            <a:p>
              <a:pPr marL="342900" indent="-342900" algn="ctr"/>
              <a:r>
                <a:rPr lang="ru-RU" b="1" dirty="0"/>
                <a:t>традиций, идеалов </a:t>
              </a:r>
            </a:p>
            <a:p>
              <a:pPr marL="342900" indent="-342900" algn="ctr"/>
              <a:r>
                <a:rPr lang="ru-RU" b="1" dirty="0" smtClean="0"/>
                <a:t>России и ВМФ</a:t>
              </a:r>
              <a:endParaRPr lang="ru-RU" b="1" dirty="0"/>
            </a:p>
          </p:txBody>
        </p:sp>
        <p:sp>
          <p:nvSpPr>
            <p:cNvPr id="5" name="Oval 23"/>
            <p:cNvSpPr>
              <a:spLocks noChangeArrowheads="1"/>
            </p:cNvSpPr>
            <p:nvPr/>
          </p:nvSpPr>
          <p:spPr bwMode="auto">
            <a:xfrm>
              <a:off x="508" y="463"/>
              <a:ext cx="272" cy="272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071802" y="2285992"/>
            <a:ext cx="2658601" cy="3386167"/>
            <a:chOff x="179" y="807"/>
            <a:chExt cx="965" cy="1949"/>
          </a:xfrm>
        </p:grpSpPr>
        <p:sp>
          <p:nvSpPr>
            <p:cNvPr id="7" name="AutoShape 25"/>
            <p:cNvSpPr>
              <a:spLocks noChangeArrowheads="1"/>
            </p:cNvSpPr>
            <p:nvPr/>
          </p:nvSpPr>
          <p:spPr bwMode="auto">
            <a:xfrm>
              <a:off x="179" y="807"/>
              <a:ext cx="965" cy="1949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dirty="0"/>
            </a:p>
            <a:p>
              <a:pPr marL="342900" indent="-342900" algn="ctr"/>
              <a:endParaRPr lang="ru-RU" sz="2000" b="1" dirty="0"/>
            </a:p>
            <a:p>
              <a:pPr marL="342900" indent="-342900" algn="ctr"/>
              <a:r>
                <a:rPr lang="ru-RU" b="1" dirty="0"/>
                <a:t>формировать</a:t>
              </a:r>
            </a:p>
            <a:p>
              <a:pPr marL="342900" indent="-342900" algn="ctr"/>
              <a:r>
                <a:rPr lang="ru-RU" b="1" dirty="0"/>
                <a:t>патриотизм, </a:t>
              </a:r>
            </a:p>
            <a:p>
              <a:pPr marL="342900" indent="-342900" algn="ctr"/>
              <a:r>
                <a:rPr lang="ru-RU" b="1" dirty="0"/>
                <a:t>т.е. воспитание </a:t>
              </a:r>
            </a:p>
            <a:p>
              <a:pPr marL="342900" indent="-342900" algn="ctr"/>
              <a:r>
                <a:rPr lang="ru-RU" b="1" dirty="0"/>
                <a:t>гражданского </a:t>
              </a:r>
            </a:p>
            <a:p>
              <a:pPr marL="342900" indent="-342900" algn="ctr"/>
              <a:r>
                <a:rPr lang="ru-RU" b="1" dirty="0"/>
                <a:t>и патриотического</a:t>
              </a:r>
            </a:p>
            <a:p>
              <a:pPr marL="342900" indent="-342900" algn="ctr"/>
              <a:r>
                <a:rPr lang="ru-RU" b="1" dirty="0"/>
                <a:t> сознания, </a:t>
              </a:r>
            </a:p>
            <a:p>
              <a:pPr marL="342900" indent="-342900" algn="ctr"/>
              <a:r>
                <a:rPr lang="ru-RU" b="1" dirty="0"/>
                <a:t>ядром которого </a:t>
              </a:r>
            </a:p>
            <a:p>
              <a:pPr marL="342900" indent="-342900" algn="ctr"/>
              <a:r>
                <a:rPr lang="ru-RU" b="1" dirty="0"/>
                <a:t>является система</a:t>
              </a:r>
            </a:p>
            <a:p>
              <a:pPr marL="342900" indent="-342900" algn="ctr"/>
              <a:r>
                <a:rPr lang="ru-RU" b="1" dirty="0"/>
                <a:t> ценностных ориентаций</a:t>
              </a:r>
            </a:p>
          </p:txBody>
        </p:sp>
        <p:sp>
          <p:nvSpPr>
            <p:cNvPr id="8" name="Oval 26"/>
            <p:cNvSpPr>
              <a:spLocks noChangeArrowheads="1"/>
            </p:cNvSpPr>
            <p:nvPr/>
          </p:nvSpPr>
          <p:spPr bwMode="auto">
            <a:xfrm>
              <a:off x="516" y="889"/>
              <a:ext cx="233" cy="329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6429388" y="3500438"/>
            <a:ext cx="2381248" cy="2996002"/>
            <a:chOff x="113" y="788"/>
            <a:chExt cx="1134" cy="1587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grpSpPr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113" y="788"/>
              <a:ext cx="1134" cy="1587"/>
            </a:xfrm>
            <a:prstGeom prst="foldedCorner">
              <a:avLst>
                <a:gd name="adj" fmla="val 12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sz="1600" b="1" dirty="0"/>
            </a:p>
            <a:p>
              <a:pPr marL="342900" indent="-342900" algn="ctr"/>
              <a:r>
                <a:rPr lang="ru-RU" b="1" dirty="0" smtClean="0"/>
                <a:t>Дать необходимый </a:t>
              </a:r>
            </a:p>
            <a:p>
              <a:pPr marL="342900" indent="-342900" algn="ctr"/>
              <a:r>
                <a:rPr lang="ru-RU" b="1" dirty="0" smtClean="0"/>
                <a:t>минимум знаний </a:t>
              </a:r>
            </a:p>
            <a:p>
              <a:pPr marL="342900" indent="-342900" algn="ctr"/>
              <a:r>
                <a:rPr lang="ru-RU" b="1" dirty="0" smtClean="0"/>
                <a:t>для осознанного</a:t>
              </a:r>
            </a:p>
            <a:p>
              <a:pPr marL="342900" indent="-342900" algn="ctr"/>
              <a:r>
                <a:rPr lang="ru-RU" b="1" dirty="0" smtClean="0"/>
                <a:t>выбора</a:t>
              </a:r>
            </a:p>
            <a:p>
              <a:pPr marL="342900" indent="-342900" algn="ctr"/>
              <a:r>
                <a:rPr lang="ru-RU" b="1" dirty="0" smtClean="0"/>
                <a:t>профессии</a:t>
              </a:r>
              <a:endParaRPr lang="ru-RU" b="1" dirty="0"/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>
              <a:off x="521" y="864"/>
              <a:ext cx="306" cy="310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3</a:t>
              </a:r>
              <a:endPara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dirty="0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14282" y="1428736"/>
            <a:ext cx="2071702" cy="2786082"/>
            <a:chOff x="113" y="754"/>
            <a:chExt cx="1134" cy="1587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4" name="AutoShape 22"/>
            <p:cNvSpPr>
              <a:spLocks noChangeArrowheads="1"/>
            </p:cNvSpPr>
            <p:nvPr/>
          </p:nvSpPr>
          <p:spPr bwMode="auto">
            <a:xfrm>
              <a:off x="113" y="754"/>
              <a:ext cx="1134" cy="1587"/>
            </a:xfrm>
            <a:prstGeom prst="foldedCorner">
              <a:avLst>
                <a:gd name="adj" fmla="val 12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sz="1600" b="1" dirty="0"/>
            </a:p>
            <a:p>
              <a:pPr marL="342900" indent="-342900" algn="ctr"/>
              <a:r>
                <a:rPr lang="ru-RU" b="1" dirty="0"/>
                <a:t>сформировать</a:t>
              </a:r>
            </a:p>
            <a:p>
              <a:pPr marL="342900" indent="-342900" algn="ctr"/>
              <a:r>
                <a:rPr lang="ru-RU" b="1" dirty="0"/>
                <a:t> </a:t>
              </a:r>
              <a:r>
                <a:rPr lang="ru-RU" b="1" dirty="0" smtClean="0"/>
                <a:t>гармонично</a:t>
              </a:r>
            </a:p>
            <a:p>
              <a:pPr marL="342900" indent="-342900" algn="ctr"/>
              <a:r>
                <a:rPr lang="ru-RU" b="1" dirty="0" smtClean="0"/>
                <a:t>духовно и</a:t>
              </a:r>
            </a:p>
            <a:p>
              <a:pPr marL="342900" indent="-342900" algn="ctr"/>
              <a:r>
                <a:rPr lang="ru-RU" b="1" dirty="0" smtClean="0"/>
                <a:t>физически</a:t>
              </a:r>
            </a:p>
            <a:p>
              <a:pPr marL="342900" indent="-342900" algn="ctr"/>
              <a:r>
                <a:rPr lang="ru-RU" b="1" dirty="0" smtClean="0"/>
                <a:t>развитую</a:t>
              </a:r>
            </a:p>
            <a:p>
              <a:pPr marL="342900" indent="-342900" algn="ctr"/>
              <a:r>
                <a:rPr lang="ru-RU" b="1" dirty="0" smtClean="0"/>
                <a:t>личность</a:t>
              </a:r>
              <a:endParaRPr lang="ru-RU" b="1" dirty="0"/>
            </a:p>
          </p:txBody>
        </p:sp>
        <p:sp>
          <p:nvSpPr>
            <p:cNvPr id="5" name="Oval 23"/>
            <p:cNvSpPr>
              <a:spLocks noChangeArrowheads="1"/>
            </p:cNvSpPr>
            <p:nvPr/>
          </p:nvSpPr>
          <p:spPr bwMode="auto">
            <a:xfrm>
              <a:off x="553" y="807"/>
              <a:ext cx="272" cy="272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071802" y="2285992"/>
            <a:ext cx="2357268" cy="3571768"/>
            <a:chOff x="26" y="758"/>
            <a:chExt cx="1171" cy="1581"/>
          </a:xfrm>
        </p:grpSpPr>
        <p:sp>
          <p:nvSpPr>
            <p:cNvPr id="7" name="AutoShape 25"/>
            <p:cNvSpPr>
              <a:spLocks noChangeArrowheads="1"/>
            </p:cNvSpPr>
            <p:nvPr/>
          </p:nvSpPr>
          <p:spPr bwMode="auto">
            <a:xfrm>
              <a:off x="26" y="758"/>
              <a:ext cx="1171" cy="1581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dirty="0"/>
            </a:p>
            <a:p>
              <a:pPr marL="342900" indent="-342900" algn="ctr"/>
              <a:r>
                <a:rPr lang="ru-RU" sz="2000" b="1" dirty="0" smtClean="0"/>
                <a:t>Ознакомить</a:t>
              </a:r>
            </a:p>
            <a:p>
              <a:pPr marL="342900" indent="-342900" algn="ctr"/>
              <a:r>
                <a:rPr lang="ru-RU" sz="2000" b="1" dirty="0" smtClean="0"/>
                <a:t> учащихся</a:t>
              </a:r>
            </a:p>
            <a:p>
              <a:pPr marL="342900" indent="-342900" algn="ctr"/>
              <a:r>
                <a:rPr lang="ru-RU" sz="2000" b="1" dirty="0" smtClean="0"/>
                <a:t>с учебными</a:t>
              </a:r>
            </a:p>
            <a:p>
              <a:pPr marL="342900" indent="-342900" algn="ctr"/>
              <a:r>
                <a:rPr lang="ru-RU" sz="2000" b="1" dirty="0" smtClean="0"/>
                <a:t>заведениям и</a:t>
              </a:r>
            </a:p>
            <a:p>
              <a:pPr marL="342900" indent="-342900" algn="ctr"/>
              <a:r>
                <a:rPr lang="ru-RU" sz="2000" b="1" dirty="0" smtClean="0"/>
                <a:t>воинскими </a:t>
              </a:r>
            </a:p>
            <a:p>
              <a:pPr marL="342900" indent="-342900" algn="ctr"/>
              <a:r>
                <a:rPr lang="ru-RU" sz="2000" b="1" dirty="0" smtClean="0"/>
                <a:t>частями</a:t>
              </a:r>
            </a:p>
            <a:p>
              <a:pPr marL="342900" indent="-342900" algn="ctr"/>
              <a:r>
                <a:rPr lang="ru-RU" sz="2000" b="1" dirty="0" smtClean="0"/>
                <a:t>флота</a:t>
              </a:r>
            </a:p>
            <a:p>
              <a:pPr marL="342900" indent="-342900" algn="ctr"/>
              <a:endParaRPr lang="ru-RU" sz="2000" b="1" dirty="0"/>
            </a:p>
          </p:txBody>
        </p:sp>
        <p:sp>
          <p:nvSpPr>
            <p:cNvPr id="8" name="Oval 26"/>
            <p:cNvSpPr>
              <a:spLocks noChangeArrowheads="1"/>
            </p:cNvSpPr>
            <p:nvPr/>
          </p:nvSpPr>
          <p:spPr bwMode="auto">
            <a:xfrm>
              <a:off x="452" y="790"/>
              <a:ext cx="272" cy="272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6000760" y="3143248"/>
            <a:ext cx="2357454" cy="3276616"/>
            <a:chOff x="113" y="754"/>
            <a:chExt cx="1134" cy="1587"/>
          </a:xfrm>
        </p:grpSpPr>
        <p:sp>
          <p:nvSpPr>
            <p:cNvPr id="10" name="AutoShape 28"/>
            <p:cNvSpPr>
              <a:spLocks noChangeArrowheads="1"/>
            </p:cNvSpPr>
            <p:nvPr/>
          </p:nvSpPr>
          <p:spPr bwMode="auto">
            <a:xfrm>
              <a:off x="113" y="754"/>
              <a:ext cx="1134" cy="1587"/>
            </a:xfrm>
            <a:prstGeom prst="foldedCorner">
              <a:avLst>
                <a:gd name="adj" fmla="val 12500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sz="1600" b="1" dirty="0"/>
            </a:p>
            <a:p>
              <a:pPr marL="342900" indent="-342900" algn="ctr"/>
              <a:endParaRPr lang="ru-RU" b="1" dirty="0"/>
            </a:p>
            <a:p>
              <a:pPr marL="342900" indent="-342900" algn="ctr" eaLnBrk="0" hangingPunct="0"/>
              <a:r>
                <a:rPr lang="ru-RU" sz="2000" b="1" dirty="0" smtClean="0"/>
                <a:t>Привлечь </a:t>
              </a:r>
            </a:p>
            <a:p>
              <a:pPr marL="342900" indent="-342900" algn="ctr" eaLnBrk="0" hangingPunct="0"/>
              <a:r>
                <a:rPr lang="ru-RU" sz="2000" b="1" dirty="0" smtClean="0"/>
                <a:t>к занятию</a:t>
              </a:r>
            </a:p>
            <a:p>
              <a:pPr marL="342900" indent="-342900" algn="ctr" eaLnBrk="0" hangingPunct="0"/>
              <a:r>
                <a:rPr lang="ru-RU" sz="2000" b="1" dirty="0" smtClean="0"/>
                <a:t>спортом</a:t>
              </a:r>
              <a:endParaRPr lang="ru-RU" sz="2000" b="1" dirty="0"/>
            </a:p>
            <a:p>
              <a:pPr marL="342900" indent="-342900" algn="ctr" eaLnBrk="0" hangingPunct="0">
                <a:buFontTx/>
                <a:buChar char="•"/>
              </a:pPr>
              <a:endParaRPr lang="ru-RU" b="1" dirty="0"/>
            </a:p>
          </p:txBody>
        </p:sp>
        <p:sp>
          <p:nvSpPr>
            <p:cNvPr id="11" name="Oval 29"/>
            <p:cNvSpPr>
              <a:spLocks noChangeArrowheads="1"/>
            </p:cNvSpPr>
            <p:nvPr/>
          </p:nvSpPr>
          <p:spPr bwMode="auto">
            <a:xfrm>
              <a:off x="553" y="807"/>
              <a:ext cx="272" cy="27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2357430"/>
            <a:ext cx="8329642" cy="340043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Общая морская подготовка (занятия по теоретическому курсу)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Знакомство с деятельность флота (фактическое посещение учреждений и частей флота)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Спортивная подготовка  (участие в походах и соревнованиях)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1188" y="1412875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морская подготовка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5785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Проведение теоретических занятий в группах</a:t>
            </a:r>
          </a:p>
          <a:p>
            <a:pPr>
              <a:buFontTx/>
              <a:buChar char="-"/>
            </a:pPr>
            <a:r>
              <a:rPr lang="ru-RU" dirty="0" smtClean="0"/>
              <a:t>История ВМФ</a:t>
            </a:r>
          </a:p>
          <a:p>
            <a:pPr>
              <a:buFontTx/>
              <a:buChar char="-"/>
            </a:pPr>
            <a:r>
              <a:rPr lang="ru-RU" dirty="0" smtClean="0"/>
              <a:t>Устройство корабля</a:t>
            </a:r>
          </a:p>
          <a:p>
            <a:pPr>
              <a:buFontTx/>
              <a:buChar char="-"/>
            </a:pPr>
            <a:r>
              <a:rPr lang="ru-RU" dirty="0" smtClean="0"/>
              <a:t>Такелажные работы</a:t>
            </a:r>
          </a:p>
          <a:p>
            <a:pPr>
              <a:buFontTx/>
              <a:buChar char="-"/>
            </a:pPr>
            <a:r>
              <a:rPr lang="ru-RU" dirty="0" smtClean="0"/>
              <a:t>Основы навигации и кораблевождения</a:t>
            </a:r>
          </a:p>
          <a:p>
            <a:pPr>
              <a:buFontTx/>
              <a:buChar char="-"/>
            </a:pPr>
            <a:r>
              <a:rPr lang="ru-RU" dirty="0" smtClean="0"/>
              <a:t>Устройство шлюпки</a:t>
            </a:r>
          </a:p>
          <a:p>
            <a:pPr>
              <a:buFontTx/>
              <a:buChar char="-"/>
            </a:pPr>
            <a:r>
              <a:rPr lang="ru-RU" dirty="0" smtClean="0"/>
              <a:t>Основы </a:t>
            </a:r>
            <a:r>
              <a:rPr lang="ru-RU" dirty="0" err="1" smtClean="0"/>
              <a:t>легко-водолазной</a:t>
            </a:r>
            <a:r>
              <a:rPr lang="ru-RU" dirty="0" smtClean="0"/>
              <a:t> подготовки</a:t>
            </a:r>
          </a:p>
          <a:p>
            <a:pPr>
              <a:buFontTx/>
              <a:buChar char="-"/>
            </a:pPr>
            <a:r>
              <a:rPr lang="ru-RU" dirty="0" err="1" smtClean="0"/>
              <a:t>Гребно-парусная</a:t>
            </a:r>
            <a:r>
              <a:rPr lang="ru-RU" dirty="0" smtClean="0"/>
              <a:t> подготовка на шлюпке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14290"/>
            <a:ext cx="4214842" cy="1285876"/>
          </a:xfrm>
          <a:prstGeom prst="round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Успешная </a:t>
            </a:r>
            <a:r>
              <a:rPr lang="ru-RU" sz="2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социализация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выпускников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их гражданских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установок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500562" y="357166"/>
            <a:ext cx="1214446" cy="918489"/>
          </a:xfrm>
          <a:prstGeom prst="rightArrow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5008" y="285728"/>
            <a:ext cx="3286180" cy="1285884"/>
          </a:xfrm>
          <a:prstGeom prst="round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расширение образовательного пространства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34" y="1500174"/>
            <a:ext cx="864396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Социальные партнеры – вузы морского направления</a:t>
            </a:r>
            <a:endParaRPr kumimoji="0" lang="ru-RU" sz="2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785786" y="2071678"/>
          <a:ext cx="7500990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6318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  с учебными заведениями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428992" y="3000372"/>
            <a:ext cx="2571768" cy="1714512"/>
          </a:xfrm>
          <a:prstGeom prst="flowChartAlternateProcess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Многопрофильный </a:t>
            </a: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кадетский</a:t>
            </a: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корпус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г. Тамбов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428728" y="1071546"/>
            <a:ext cx="3286148" cy="164307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Военно-Морской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политехнический институт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Санкт Петербург</a:t>
            </a:r>
          </a:p>
          <a:p>
            <a:pPr algn="ctr"/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7158" y="2643182"/>
            <a:ext cx="2714644" cy="1714512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Государственный морской университет</a:t>
            </a:r>
          </a:p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г. Новороссийск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072198" y="4500570"/>
            <a:ext cx="2571768" cy="1214446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ДМЦ</a:t>
            </a:r>
          </a:p>
          <a:p>
            <a:pPr algn="ctr"/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г. Северодвинск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857488" y="5072074"/>
            <a:ext cx="3571900" cy="1057276"/>
          </a:xfrm>
          <a:prstGeom prst="ellipse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Морской технический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университет</a:t>
            </a:r>
          </a:p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г. Санкт Петербург 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072198" y="2714620"/>
            <a:ext cx="2571768" cy="1714512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университет морского и  речного флота</a:t>
            </a:r>
          </a:p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Санкт Петербург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0034" y="4429132"/>
            <a:ext cx="2714644" cy="120015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ДМЦ</a:t>
            </a:r>
          </a:p>
          <a:p>
            <a:pPr algn="ctr"/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г. Краснодар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00628" y="1071546"/>
            <a:ext cx="3500462" cy="1571636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Черноморское Высшее Военно-морское училище им. П.С. Нахимова 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 Севастополь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_1865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500174"/>
            <a:ext cx="2237959" cy="3357562"/>
          </a:xfrm>
          <a:prstGeom prst="flowChartOffpage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AutoShape 3"/>
          <p:cNvSpPr>
            <a:spLocks noChangeArrowheads="1"/>
          </p:cNvSpPr>
          <p:nvPr/>
        </p:nvSpPr>
        <p:spPr bwMode="black">
          <a:xfrm>
            <a:off x="-16462" y="214290"/>
            <a:ext cx="9160462" cy="1055608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</a:rPr>
              <a:t>ТОГБОУ «Многопрофильный кадетский корпус имени л.С.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</a:rPr>
              <a:t>ДЁмина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</a:rPr>
              <a:t>»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ea typeface="Times New Roman" pitchFamily="18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14282" y="2143116"/>
            <a:ext cx="3286148" cy="2071702"/>
            <a:chOff x="868323" y="2253157"/>
            <a:chExt cx="6037328" cy="806299"/>
          </a:xfrm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5400000">
              <a:off x="3483837" y="-362357"/>
              <a:ext cx="806299" cy="6037328"/>
            </a:xfrm>
            <a:prstGeom prst="round2SameRect">
              <a:avLst/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868323" y="2292517"/>
              <a:ext cx="5997968" cy="7275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b="1" kern="1200" dirty="0" smtClean="0"/>
                <a:t>Дважды обладатель гранта Президента РФ как победитель конкурса инновационных учреждений ПНПО</a:t>
              </a:r>
              <a:endParaRPr lang="ru-RU" sz="2000" kern="1200" dirty="0"/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5643570" y="2005781"/>
            <a:ext cx="3286148" cy="2209037"/>
            <a:chOff x="868323" y="3377989"/>
            <a:chExt cx="6037328" cy="806299"/>
          </a:xfrm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 rot="5400000">
              <a:off x="3483837" y="762475"/>
              <a:ext cx="806299" cy="6037328"/>
            </a:xfrm>
            <a:prstGeom prst="round2SameRect">
              <a:avLst/>
            </a:prstGeom>
          </p:spPr>
          <p:style>
            <a:lnRef idx="2">
              <a:schemeClr val="accent5">
                <a:hueOff val="-7450407"/>
                <a:satOff val="29858"/>
                <a:lumOff val="647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868323" y="3437157"/>
              <a:ext cx="5997968" cy="650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b="1" kern="1200" dirty="0" smtClean="0"/>
                <a:t>Обладатель почетного звания «Национальное достояние России» (2010)</a:t>
              </a:r>
              <a:endParaRPr lang="ru-RU" sz="2000" kern="1200" dirty="0"/>
            </a:p>
          </p:txBody>
        </p:sp>
      </p:grpSp>
      <p:grpSp>
        <p:nvGrpSpPr>
          <p:cNvPr id="4" name="Группа 16"/>
          <p:cNvGrpSpPr/>
          <p:nvPr/>
        </p:nvGrpSpPr>
        <p:grpSpPr>
          <a:xfrm>
            <a:off x="2428860" y="4714884"/>
            <a:ext cx="4286280" cy="1785950"/>
            <a:chOff x="868323" y="4502822"/>
            <a:chExt cx="6037328" cy="806299"/>
          </a:xfrm>
        </p:grpSpPr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 rot="5400000">
              <a:off x="3483837" y="1887308"/>
              <a:ext cx="806299" cy="6037328"/>
            </a:xfrm>
            <a:prstGeom prst="round2SameRect">
              <a:avLst/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868323" y="4542182"/>
              <a:ext cx="5997968" cy="7275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b="1" kern="1200" dirty="0" smtClean="0"/>
                <a:t>Победитель Всероссийского конкурса «100 лучших предприятий и организаций» в номинации «Лучшее учебное заведение»-2012 </a:t>
              </a: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9247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572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с экипажем ПЛА «Тамбов»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МК\2002\3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357298"/>
            <a:ext cx="4852667" cy="348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Desktop\Вдеосюжеты\Для книги\IMG_8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3857652" cy="286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00430" y="571480"/>
            <a:ext cx="226722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2002 год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шлюпочная практика на Воронежском водохранилище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МК\2004\воронеж\7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301" y="2808013"/>
            <a:ext cx="4039985" cy="268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МК\2004\воронеж\билет 20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803857"/>
            <a:ext cx="4039985" cy="269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4"/>
          <p:cNvSpPr>
            <a:spLocks noGrp="1"/>
          </p:cNvSpPr>
          <p:nvPr>
            <p:ph type="body" idx="1"/>
          </p:nvPr>
        </p:nvSpPr>
        <p:spPr>
          <a:xfrm>
            <a:off x="2714612" y="0"/>
            <a:ext cx="4040188" cy="85725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2004 год</a:t>
            </a:r>
            <a:endParaRPr lang="ru-RU" sz="4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482918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Первая команда Всероссийского шлюпочного похода по Азовскому морю «Наследники Победы»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71736" y="0"/>
            <a:ext cx="4040188" cy="85725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2004 год</a:t>
            </a:r>
            <a:endParaRPr lang="ru-RU" sz="4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МК\2004\Азовскиё поход\Азов 2004.3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2214554"/>
            <a:ext cx="469901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357818" y="1357298"/>
            <a:ext cx="3429024" cy="157163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Заключен договор  о сотрудничестве с военно-морским институтом радиоэлектроники г.Санкт-Петербург</a:t>
            </a:r>
          </a:p>
        </p:txBody>
      </p:sp>
      <p:pic>
        <p:nvPicPr>
          <p:cNvPr id="4099" name="Picture 3" descr="C:\Users\User\Desktop\МК\2004\Азовскиё поход\ф20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628" y="3000372"/>
            <a:ext cx="3432048" cy="248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Всероссийский шлюпочный поход по Азовскому морю «Наследники Победы»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571612"/>
            <a:ext cx="3829048" cy="571504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Первые чемпионы </a:t>
            </a:r>
            <a:r>
              <a:rPr lang="ru-RU" dirty="0" smtClean="0">
                <a:solidFill>
                  <a:srgbClr val="FF0000"/>
                </a:solidFill>
              </a:rPr>
              <a:t>2007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МК\2007\DSCN3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4189615"/>
            <a:ext cx="3823855" cy="266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57727" y="1677989"/>
            <a:ext cx="4471991" cy="465127"/>
          </a:xfrm>
        </p:spPr>
        <p:txBody>
          <a:bodyPr>
            <a:noAutofit/>
          </a:bodyPr>
          <a:lstStyle/>
          <a:p>
            <a:r>
              <a:rPr lang="ru-RU" sz="2200" dirty="0" smtClean="0"/>
              <a:t>Абсолютные победители   </a:t>
            </a:r>
            <a:r>
              <a:rPr lang="ru-RU" sz="2200" dirty="0" smtClean="0">
                <a:solidFill>
                  <a:srgbClr val="FF0000"/>
                </a:solidFill>
              </a:rPr>
              <a:t>2008 год</a:t>
            </a:r>
          </a:p>
        </p:txBody>
      </p:sp>
      <p:pic>
        <p:nvPicPr>
          <p:cNvPr id="6147" name="Picture 3" descr="C:\Users\User\Desktop\МК\2007\DSCN417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МК\2008\победители гребной гонки на приз мэра г. Аз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3116"/>
            <a:ext cx="4324259" cy="324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642918"/>
            <a:ext cx="1428760" cy="92869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2006 – 2009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Новая папка\IMG_5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7156"/>
            <a:ext cx="4714908" cy="3536182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\IMG_5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667127"/>
            <a:ext cx="2393155" cy="3190873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\IMG_5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71876"/>
            <a:ext cx="2464593" cy="3286124"/>
          </a:xfrm>
          <a:prstGeom prst="rect">
            <a:avLst/>
          </a:prstGeom>
          <a:noFill/>
        </p:spPr>
      </p:pic>
      <p:pic>
        <p:nvPicPr>
          <p:cNvPr id="1032" name="Picture 8" descr="C:\Users\User\Desktop\Новая папка\IMG_52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60771"/>
            <a:ext cx="2397922" cy="31972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Международная шлюпочная регата «Весла на воду» и 28-регата «</a:t>
            </a:r>
            <a:r>
              <a:rPr lang="ru-RU" sz="3200" b="1" dirty="0" err="1" smtClean="0"/>
              <a:t>Корабелки</a:t>
            </a:r>
            <a:r>
              <a:rPr lang="ru-RU" sz="3200" b="1" dirty="0" smtClean="0"/>
              <a:t>»  </a:t>
            </a:r>
            <a:r>
              <a:rPr lang="ru-RU" sz="3200" b="1" dirty="0" smtClean="0">
                <a:solidFill>
                  <a:srgbClr val="FF0000"/>
                </a:solidFill>
              </a:rPr>
              <a:t>2011 г.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/>
              <a:t>г. Санкт-Петербург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C:\Users\User\Desktop\МК\2011\регата 2011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160" y="1645761"/>
            <a:ext cx="3154680" cy="4434840"/>
          </a:xfrm>
          <a:prstGeom prst="rect">
            <a:avLst/>
          </a:prstGeom>
          <a:noFill/>
        </p:spPr>
      </p:pic>
      <p:pic>
        <p:nvPicPr>
          <p:cNvPr id="7171" name="Picture 3" descr="C:\Users\User\Desktop\МК\2011\бронзовые призёры международной шлюпочной регаты весла на вод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523213"/>
            <a:ext cx="4038600" cy="26799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72464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2012 - 2013 гг.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User\Desktop\МК\2012\серебрянные призёры первенства С.П-б по гребл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382678"/>
            <a:ext cx="3571900" cy="238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5072066" y="3643314"/>
            <a:ext cx="3286148" cy="64633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</a:rPr>
              <a:t>Призеры первенства ВС по гребле Санкт-Петербург  2012 г.</a:t>
            </a:r>
          </a:p>
        </p:txBody>
      </p:sp>
      <p:pic>
        <p:nvPicPr>
          <p:cNvPr id="8196" name="Picture 4" descr="C:\Users\User\Desktop\МК\2013\бронзовые призёра первенства ВС РФ по греб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357694"/>
            <a:ext cx="3286148" cy="2125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7786710" y="6143644"/>
            <a:ext cx="928694" cy="36933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</a:rPr>
              <a:t>2013 г.</a:t>
            </a:r>
          </a:p>
        </p:txBody>
      </p:sp>
      <p:pic>
        <p:nvPicPr>
          <p:cNvPr id="16" name="Рисунок 15" descr="IMG_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3286124"/>
            <a:ext cx="2678925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642910" y="5286388"/>
            <a:ext cx="3571900" cy="1285884"/>
          </a:xfrm>
          <a:prstGeom prst="flowChartAlternateProcess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/>
              <a:t>11 июня 2012 года кадеты доставили мощи легендарного адмирала Ф.Ф. Ушакова в Казанский монастырь г. Тамбова</a:t>
            </a:r>
            <a:endParaRPr lang="ru-RU" b="1" dirty="0"/>
          </a:p>
        </p:txBody>
      </p:sp>
      <p:pic>
        <p:nvPicPr>
          <p:cNvPr id="8194" name="Picture 2" descr="C:\Users\User\Desktop\МК\2012\приобретение мощей Ф. Ушако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57158" y="1142984"/>
            <a:ext cx="2404747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МК\2014\поморские сборы  Северодвинск\P1010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3429024" cy="255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МК\2014\поморские сборы  Северодвинск\P10102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3643338" cy="238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МК\2014\поморские сборы  Северодвинск\P1010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375609"/>
            <a:ext cx="3571900" cy="248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142844" y="142852"/>
            <a:ext cx="8786842" cy="1643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Межрегиональные соревнования по морскому многоборью «Поморские сборы»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Северодвинск 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2014 г.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User\Desktop\МК\2014\североморск\P103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588" y="3992171"/>
            <a:ext cx="3546188" cy="243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14282" y="428604"/>
            <a:ext cx="3714776" cy="571504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b="1" dirty="0" smtClean="0"/>
              <a:t>Североморск  -  </a:t>
            </a:r>
            <a:r>
              <a:rPr lang="ru-RU" sz="2800" b="1" dirty="0" smtClean="0">
                <a:solidFill>
                  <a:srgbClr val="FF0000"/>
                </a:solidFill>
              </a:rPr>
              <a:t>2014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221" name="Picture 5" descr="C:\Users\User\Desktop\МК\2014\североморск\P1030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33392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C:\Users\User\Desktop\МК\2014\североморск\P103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29065"/>
            <a:ext cx="3500462" cy="247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C:\Users\User\Desktop\МК\2014\североморск\серт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57166"/>
            <a:ext cx="5018285" cy="3500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Шлюпочная регата «Осень на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–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г.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Тамбов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0_f0ca4_97fbc24b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1071546"/>
            <a:ext cx="1666561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_f0c7d_52bc7bdb_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786058"/>
            <a:ext cx="300095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_f0c8a_63d4198a_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786322"/>
            <a:ext cx="3000918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_f0c9a_a9bdf111_or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786322"/>
            <a:ext cx="3108095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_f0c9b_521042d0_or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857760"/>
            <a:ext cx="2893777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0_f0c76_1f891b4a_ori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571480"/>
            <a:ext cx="2000264" cy="300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0_f0c81_df84d260_ori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785794"/>
            <a:ext cx="310813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0_f0c92_9d42276f_ori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43635" y="3000372"/>
            <a:ext cx="2646408" cy="176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0_f0c94_163a4ee8_ori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868" y="3500438"/>
            <a:ext cx="2121211" cy="14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зей ВМИРЭ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333" r="8333"/>
          <a:stretch>
            <a:fillRect/>
          </a:stretch>
        </p:blipFill>
        <p:spPr>
          <a:xfrm>
            <a:off x="214283" y="285729"/>
            <a:ext cx="3730651" cy="3286147"/>
          </a:xfr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1472" y="357166"/>
            <a:ext cx="8429684" cy="55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</a:rPr>
              <a:t>                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ru-RU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ТОГБОУ кадетская школа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«Многопрофильный кадетский   корпус»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инновационное учебное заведение.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Миссия кадетского корпуса -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обучение и  воспитание граждан России,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готовых  к профессиональному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служению  обществу и государству.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будущее требует не только набора   классических знаний,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и социальной адаптации учащихся,  их ориентированности   в плане  выбора будущей профессии.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Около 20%  учащихся поступают в кадетский корпус  с мечтой о море</a:t>
            </a:r>
          </a:p>
          <a:p>
            <a:pPr eaLnBrk="1" hangingPunct="1">
              <a:defRPr/>
            </a:pPr>
            <a:endParaRPr lang="ru-RU" sz="2000" dirty="0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14480" y="5572140"/>
            <a:ext cx="5486400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214290"/>
            <a:ext cx="4286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16430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Подписание договора о сотрудничестве с ЧВВМУ им. Нахимова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2.02.2016 г.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:\2016_02_02_Севастополь\IMG_094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785926"/>
            <a:ext cx="2496504" cy="1663692"/>
          </a:xfrm>
          <a:prstGeom prst="rect">
            <a:avLst/>
          </a:prstGeom>
          <a:noFill/>
        </p:spPr>
      </p:pic>
      <p:pic>
        <p:nvPicPr>
          <p:cNvPr id="1027" name="Picture 3" descr="I:\2016_02_02_Севастополь\IMG_0966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785926"/>
            <a:ext cx="2679963" cy="1785950"/>
          </a:xfrm>
          <a:prstGeom prst="rect">
            <a:avLst/>
          </a:prstGeom>
          <a:noFill/>
        </p:spPr>
      </p:pic>
      <p:pic>
        <p:nvPicPr>
          <p:cNvPr id="1028" name="Picture 4" descr="I:\2016_02_02_Севастополь\IMG_1042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857364"/>
            <a:ext cx="2533639" cy="1688439"/>
          </a:xfrm>
          <a:prstGeom prst="rect">
            <a:avLst/>
          </a:prstGeom>
          <a:noFill/>
        </p:spPr>
      </p:pic>
      <p:pic>
        <p:nvPicPr>
          <p:cNvPr id="1029" name="Picture 5" descr="I:\2016_02_02_Севастополь\IMG_1151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786190"/>
            <a:ext cx="2819391" cy="1878867"/>
          </a:xfrm>
          <a:prstGeom prst="rect">
            <a:avLst/>
          </a:prstGeom>
          <a:noFill/>
        </p:spPr>
      </p:pic>
      <p:pic>
        <p:nvPicPr>
          <p:cNvPr id="1030" name="Picture 6" descr="I:\2016_02_02_Севастополь\IMG_1113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4498076"/>
            <a:ext cx="2714644" cy="1809063"/>
          </a:xfrm>
          <a:prstGeom prst="rect">
            <a:avLst/>
          </a:prstGeom>
          <a:noFill/>
        </p:spPr>
      </p:pic>
      <p:pic>
        <p:nvPicPr>
          <p:cNvPr id="1031" name="Picture 7" descr="I:\2016_02_02_Севастополь\IMG_1067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3775" y="4572009"/>
            <a:ext cx="2713068" cy="18080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Ознакомительные поездки с учащимися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14422"/>
            <a:ext cx="8229600" cy="542928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Поездки в г Северодвинск   март 2014 -16г. г.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Рисунок 9" descr="P1010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3975" y="2143116"/>
            <a:ext cx="2518191" cy="3357586"/>
          </a:xfrm>
          <a:prstGeom prst="rect">
            <a:avLst/>
          </a:prstGeom>
        </p:spPr>
      </p:pic>
      <p:pic>
        <p:nvPicPr>
          <p:cNvPr id="11" name="Рисунок 10" descr="P1010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928802"/>
            <a:ext cx="2667019" cy="2000264"/>
          </a:xfrm>
          <a:prstGeom prst="rect">
            <a:avLst/>
          </a:prstGeom>
        </p:spPr>
      </p:pic>
      <p:pic>
        <p:nvPicPr>
          <p:cNvPr id="12" name="Рисунок 11" descr="P10102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928802"/>
            <a:ext cx="2714644" cy="2035983"/>
          </a:xfrm>
          <a:prstGeom prst="rect">
            <a:avLst/>
          </a:prstGeom>
        </p:spPr>
      </p:pic>
      <p:pic>
        <p:nvPicPr>
          <p:cNvPr id="13" name="Рисунок 12" descr="P10102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429132"/>
            <a:ext cx="2666987" cy="2000240"/>
          </a:xfrm>
          <a:prstGeom prst="rect">
            <a:avLst/>
          </a:prstGeom>
        </p:spPr>
      </p:pic>
      <p:pic>
        <p:nvPicPr>
          <p:cNvPr id="14" name="Рисунок 13" descr="P10104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357694"/>
            <a:ext cx="2762269" cy="2071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Ознакомительные поездки с учащимися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Научно-практическая конференция в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Военно-морском политехническом институте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/>
              <a:t>г. Санкт Петербург        апрель 2014 г.</a:t>
            </a:r>
            <a:endParaRPr lang="ru-RU" sz="1800" b="1" dirty="0"/>
          </a:p>
        </p:txBody>
      </p:sp>
      <p:pic>
        <p:nvPicPr>
          <p:cNvPr id="4" name="Рисунок 3" descr="мзей ВМИР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3429000"/>
            <a:ext cx="3119459" cy="2339595"/>
          </a:xfrm>
          <a:prstGeom prst="rect">
            <a:avLst/>
          </a:prstGeom>
        </p:spPr>
      </p:pic>
      <p:pic>
        <p:nvPicPr>
          <p:cNvPr id="6" name="Рисунок 5" descr="ВМИРЭ БИУ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857760"/>
            <a:ext cx="2500330" cy="1875248"/>
          </a:xfrm>
          <a:prstGeom prst="rect">
            <a:avLst/>
          </a:prstGeom>
        </p:spPr>
      </p:pic>
      <p:pic>
        <p:nvPicPr>
          <p:cNvPr id="7" name="Рисунок 6" descr="ВМИРЭ УТ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2857496"/>
            <a:ext cx="2357454" cy="1768090"/>
          </a:xfrm>
          <a:prstGeom prst="rect">
            <a:avLst/>
          </a:prstGeom>
        </p:spPr>
      </p:pic>
      <p:pic>
        <p:nvPicPr>
          <p:cNvPr id="9" name="Рисунок 8" descr="ВМИРЭ плац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928934"/>
            <a:ext cx="2500330" cy="1875248"/>
          </a:xfrm>
          <a:prstGeom prst="rect">
            <a:avLst/>
          </a:prstGeom>
        </p:spPr>
      </p:pic>
      <p:pic>
        <p:nvPicPr>
          <p:cNvPr id="10" name="Рисунок 9" descr="ВМИРЭ ба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4929198"/>
            <a:ext cx="2309797" cy="1732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Ознакомительные поездки с учащимися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8229600" cy="550070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Поездка  в г. Североморск 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ноябрь  2014 г.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 descr="P1030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5" y="2071678"/>
            <a:ext cx="2762269" cy="2071702"/>
          </a:xfrm>
          <a:prstGeom prst="rect">
            <a:avLst/>
          </a:prstGeom>
        </p:spPr>
      </p:pic>
      <p:pic>
        <p:nvPicPr>
          <p:cNvPr id="5" name="Рисунок 4" descr="P1030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9791" y="2071678"/>
            <a:ext cx="2667019" cy="2000264"/>
          </a:xfrm>
          <a:prstGeom prst="rect">
            <a:avLst/>
          </a:prstGeom>
        </p:spPr>
      </p:pic>
      <p:pic>
        <p:nvPicPr>
          <p:cNvPr id="6" name="Рисунок 5" descr="P10304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572008"/>
            <a:ext cx="2571736" cy="1928802"/>
          </a:xfrm>
          <a:prstGeom prst="rect">
            <a:avLst/>
          </a:prstGeom>
        </p:spPr>
      </p:pic>
      <p:pic>
        <p:nvPicPr>
          <p:cNvPr id="7" name="Рисунок 6" descr="P10307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4572008"/>
            <a:ext cx="2476485" cy="1857364"/>
          </a:xfrm>
          <a:prstGeom prst="rect">
            <a:avLst/>
          </a:prstGeom>
        </p:spPr>
      </p:pic>
      <p:pic>
        <p:nvPicPr>
          <p:cNvPr id="8" name="Рисунок 7" descr="P10307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5" y="2143116"/>
            <a:ext cx="2571768" cy="1928826"/>
          </a:xfrm>
          <a:prstGeom prst="rect">
            <a:avLst/>
          </a:prstGeom>
        </p:spPr>
      </p:pic>
      <p:pic>
        <p:nvPicPr>
          <p:cNvPr id="9" name="Рисунок 8" descr="P10307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4357694"/>
            <a:ext cx="3047989" cy="2285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Спортивная подготовка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401080" cy="476886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i="1" dirty="0" smtClean="0"/>
              <a:t>Международная шлюпочная регата «Вёсла на воду»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DC12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3153162" cy="2286016"/>
          </a:xfrm>
          <a:prstGeom prst="rect">
            <a:avLst/>
          </a:prstGeom>
        </p:spPr>
      </p:pic>
      <p:pic>
        <p:nvPicPr>
          <p:cNvPr id="5" name="Рисунок 4" descr="SDC12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214554"/>
            <a:ext cx="3286116" cy="2464587"/>
          </a:xfrm>
          <a:prstGeom prst="rect">
            <a:avLst/>
          </a:prstGeom>
        </p:spPr>
      </p:pic>
      <p:pic>
        <p:nvPicPr>
          <p:cNvPr id="6" name="Рисунок 5" descr="SDC12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857628"/>
            <a:ext cx="3643338" cy="273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Спортивная подготовка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Первенство ВС РФ по гребле на морских ялах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 Санкт Петербург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1180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496"/>
            <a:ext cx="4037233" cy="2696610"/>
          </a:xfrm>
          <a:prstGeom prst="rect">
            <a:avLst/>
          </a:prstGeom>
        </p:spPr>
      </p:pic>
      <p:pic>
        <p:nvPicPr>
          <p:cNvPr id="5" name="Рисунок 4" descr="P118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5" y="2857496"/>
            <a:ext cx="4107653" cy="2738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Слёт юных моряков по морскому многоборью</a:t>
            </a:r>
          </a:p>
          <a:p>
            <a:pPr marL="0" indent="0" algn="ctr">
              <a:buNone/>
            </a:pPr>
            <a:r>
              <a:rPr lang="ru-RU" sz="2800" b="1" dirty="0" smtClean="0"/>
              <a:t>г. Севастополь  август 2016 года</a:t>
            </a:r>
          </a:p>
          <a:p>
            <a:pPr marL="0" indent="0" algn="ctr">
              <a:buNone/>
            </a:pPr>
            <a:r>
              <a:rPr lang="ru-RU" sz="2800" dirty="0" smtClean="0"/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Спортивная подготовка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2181" y="1563678"/>
            <a:ext cx="3275856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72816"/>
            <a:ext cx="3203848" cy="2402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4455114"/>
            <a:ext cx="3203847" cy="2402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9808" y="4175702"/>
            <a:ext cx="3425110" cy="2568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2690322"/>
            <a:ext cx="3605639" cy="27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985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Морская подготовка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Учебный поход на крейсерско-гоночной яхте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Сочи – Севастополь – Сочи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/>
              <a:t>август 2016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1916832"/>
            <a:ext cx="2976331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1910018"/>
            <a:ext cx="3119331" cy="2339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540194"/>
            <a:ext cx="2904324" cy="2178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19" y="4467619"/>
            <a:ext cx="2985457" cy="22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13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Учебные шлюпочные сборы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г. Ейск   2017 г.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I:\дополнение к презент\P10506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3486157" cy="2614618"/>
          </a:xfrm>
          <a:prstGeom prst="rect">
            <a:avLst/>
          </a:prstGeom>
          <a:noFill/>
        </p:spPr>
      </p:pic>
      <p:pic>
        <p:nvPicPr>
          <p:cNvPr id="1027" name="Picture 3" descr="I:\дополнение к презент\P1050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429024" cy="2571652"/>
          </a:xfrm>
          <a:prstGeom prst="rect">
            <a:avLst/>
          </a:prstGeom>
          <a:noFill/>
        </p:spPr>
      </p:pic>
      <p:pic>
        <p:nvPicPr>
          <p:cNvPr id="1028" name="Picture 4" descr="I:\дополнение к презент\P105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821146"/>
            <a:ext cx="4049320" cy="30368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28586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Первая учебная практика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на базе ЧВВМУ им. Нахимова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сентябрь 2017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 descr="I:\дополнение к презент\P105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1643050"/>
            <a:ext cx="3500462" cy="2625228"/>
          </a:xfrm>
          <a:prstGeom prst="rect">
            <a:avLst/>
          </a:prstGeom>
          <a:noFill/>
        </p:spPr>
      </p:pic>
      <p:pic>
        <p:nvPicPr>
          <p:cNvPr id="2052" name="Picture 4" descr="I:\дополнение к презент\P1050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3786182" cy="2839508"/>
          </a:xfrm>
          <a:prstGeom prst="rect">
            <a:avLst/>
          </a:prstGeom>
          <a:noFill/>
        </p:spPr>
      </p:pic>
      <p:pic>
        <p:nvPicPr>
          <p:cNvPr id="2050" name="Picture 2" descr="I:\дополнение к презент\P10506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857628"/>
            <a:ext cx="3619526" cy="27146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0"/>
            <a:ext cx="45719" cy="6858000"/>
          </a:xfrm>
          <a:prstGeom prst="roundRect">
            <a:avLst/>
          </a:prstGeom>
          <a:pattFill prst="wdUpDiag">
            <a:fgClr>
              <a:srgbClr val="008000"/>
            </a:fgClr>
            <a:bgClr>
              <a:srgbClr val="FF33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714884"/>
            <a:ext cx="5857916" cy="14127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spc="100" dirty="0" smtClean="0">
                <a:latin typeface="Monotype Corsiva" pitchFamily="66" charset="0"/>
              </a:rPr>
              <a:t>«Невозможно формировать личность только педагогическими средствами»</a:t>
            </a:r>
          </a:p>
          <a:p>
            <a:pPr algn="ctr"/>
            <a:endParaRPr lang="ru-RU" b="1" spc="100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2538" y="304173"/>
            <a:ext cx="190770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Цель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57620" y="1500174"/>
            <a:ext cx="5286380" cy="257176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numCol="1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>
                <a:solidFill>
                  <a:schemeClr val="tx1"/>
                </a:solidFill>
              </a:rPr>
              <a:t>Максимальная эффективность и высокая степень успеха социально-активной </a:t>
            </a:r>
            <a:r>
              <a:rPr lang="ru-RU" sz="3200" b="1" dirty="0" smtClean="0">
                <a:solidFill>
                  <a:schemeClr val="tx1"/>
                </a:solidFill>
              </a:rPr>
              <a:t>личности</a:t>
            </a:r>
            <a:endParaRPr lang="ru-RU" sz="32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IMG_65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27503"/>
            <a:ext cx="4283546" cy="3201629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_DSC0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4214818"/>
            <a:ext cx="266701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Встречи с выпускниками</a:t>
            </a:r>
            <a:endParaRPr lang="ru-RU" dirty="0"/>
          </a:p>
        </p:txBody>
      </p:sp>
      <p:pic>
        <p:nvPicPr>
          <p:cNvPr id="5" name="Содержимое 4" descr="PIC_00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DC102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Наши  выпускники</a:t>
            </a:r>
            <a:endParaRPr lang="ru-RU" b="1" dirty="0"/>
          </a:p>
        </p:txBody>
      </p:sp>
      <p:pic>
        <p:nvPicPr>
          <p:cNvPr id="7" name="Содержимое 6" descr="IMG_08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Александр </a:t>
            </a:r>
            <a:r>
              <a:rPr lang="ru-RU" dirty="0" err="1" smtClean="0"/>
              <a:t>Гуменюк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 занимался в морском кружке  2005-2008 г.г.</a:t>
            </a:r>
          </a:p>
          <a:p>
            <a:pPr algn="ctr">
              <a:buNone/>
            </a:pPr>
            <a:r>
              <a:rPr lang="ru-RU" dirty="0" smtClean="0"/>
              <a:t>Выпускник ВМПИ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Чемпион мира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 гребле на морских ялах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</a:t>
            </a:r>
            <a:r>
              <a:rPr lang="ru-RU" dirty="0" err="1" smtClean="0"/>
              <a:t>выпукники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29358"/>
            <a:ext cx="5112568" cy="383442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96136" y="1628800"/>
            <a:ext cx="2890664" cy="44973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Капитан 3 ранга Сергей Буров – кандидат технических наук, преподаватель ВМПИ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222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выпускники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96752"/>
            <a:ext cx="3661626" cy="549244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25070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Капитан-лейтенант Андрей Щербак  - кандидат психологических наук, </a:t>
            </a:r>
          </a:p>
          <a:p>
            <a:pPr marL="0" indent="0">
              <a:buNone/>
            </a:pPr>
            <a:r>
              <a:rPr lang="ru-RU" dirty="0" smtClean="0"/>
              <a:t>заместитель командира корабля по воспитательной работе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294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Достигнутые спортивные результаты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>в 2014 году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Соревнования по гребле на морских ялах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24" y="2214554"/>
          <a:ext cx="7500992" cy="427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4"/>
                <a:gridCol w="2643206"/>
                <a:gridCol w="2286016"/>
                <a:gridCol w="1285886"/>
              </a:tblGrid>
              <a:tr h="814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дата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Наименование мероприятия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Вид соревнований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место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4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3-4. 06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 г.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Первенство Вооруженных Сил Российской Федерации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Гребля  на морских ялах   500 м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4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3-4. 06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 г.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Первенство Вооруженных Сил Российской Федерации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Гребля  на морских ялах   1000 м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7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29.05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г.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Международная шлюпочная регата «Вёсла на воду»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Гребля  на морских ялах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 миля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4393">
                <a:tc>
                  <a:txBody>
                    <a:bodyPr/>
                    <a:lstStyle/>
                    <a:p>
                      <a:r>
                        <a:rPr lang="ru-RU" dirty="0" smtClean="0"/>
                        <a:t>июль</a:t>
                      </a:r>
                    </a:p>
                    <a:p>
                      <a:r>
                        <a:rPr lang="ru-RU" dirty="0" smtClean="0"/>
                        <a:t>2015г.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Межрегиональные соревнования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 морскому многоборью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Общий зачёт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1-2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Достигнутые результаты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Поступление учащихся в морские учебные заведения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в     2012-2016 годах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5070113"/>
              </p:ext>
            </p:extLst>
          </p:nvPr>
        </p:nvGraphicFramePr>
        <p:xfrm>
          <a:off x="4499992" y="2060848"/>
          <a:ext cx="4584100" cy="4558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460"/>
                <a:gridCol w="1331640"/>
              </a:tblGrid>
              <a:tr h="12288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Военно-морской политехнический институт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1/ 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4/</a:t>
                      </a:r>
                      <a:r>
                        <a:rPr lang="en-US" sz="20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11430" marB="0"/>
                </a:tc>
              </a:tr>
              <a:tr h="10296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/>
                          <a:ea typeface="Calibri"/>
                          <a:cs typeface="Times New Roman"/>
                        </a:rPr>
                        <a:t>Черноморское Высшее Военно-Морское училище</a:t>
                      </a:r>
                      <a:endParaRPr lang="ru-RU" sz="20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mbria"/>
                          <a:ea typeface="Calibri"/>
                          <a:cs typeface="Times New Roman"/>
                        </a:rPr>
                        <a:t>-/-/-/</a:t>
                      </a:r>
                      <a:r>
                        <a:rPr lang="ru-RU" sz="2000" baseline="0" dirty="0" smtClean="0">
                          <a:latin typeface="Cambria"/>
                          <a:ea typeface="Calibri"/>
                          <a:cs typeface="Times New Roman"/>
                        </a:rPr>
                        <a:t> 4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11430" marB="0"/>
                </a:tc>
              </a:tr>
              <a:tr h="621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Институт беговой охраны</a:t>
                      </a:r>
                      <a:endParaRPr lang="ru-RU" sz="20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2/ 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4/ 3</a:t>
                      </a:r>
                      <a:r>
                        <a:rPr lang="en-US" sz="20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11430" marB="0"/>
                </a:tc>
              </a:tr>
              <a:tr h="10296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Морской технический университет (УВЦ)</a:t>
                      </a:r>
                      <a:endParaRPr lang="ru-RU" sz="20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6/ 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/12/11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11430" marB="0"/>
                </a:tc>
              </a:tr>
              <a:tr h="626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9/ </a:t>
                      </a:r>
                      <a:r>
                        <a:rPr lang="en-US" sz="20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/20/21</a:t>
                      </a:r>
                      <a:endParaRPr lang="ru-RU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11430" marB="0"/>
                </a:tc>
              </a:tr>
            </a:tbl>
          </a:graphicData>
        </a:graphic>
      </p:graphicFrame>
      <p:pic>
        <p:nvPicPr>
          <p:cNvPr id="6" name="Рисунок 5" descr="мзей ВМИР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02" y="1714488"/>
            <a:ext cx="4000528" cy="3000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Итог совместной работы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 ЧВВМУ им. Нахимова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7200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002060"/>
                </a:solidFill>
              </a:rPr>
              <a:t>Количество обучаемых в морском классе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2015 г.       -                      22 человека</a:t>
            </a: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2016 г.       -                      24 человека</a:t>
            </a: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2017 г.       -                      28 человек</a:t>
            </a: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2018 г.       -                       52 человек</a:t>
            </a:r>
            <a:r>
              <a:rPr lang="ru-RU" b="1" i="1" dirty="0" smtClean="0">
                <a:solidFill>
                  <a:srgbClr val="0070C0"/>
                </a:solidFill>
              </a:rPr>
              <a:t>а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   </a:t>
            </a:r>
            <a:r>
              <a:rPr lang="ru-RU" b="1" i="1" dirty="0" smtClean="0">
                <a:solidFill>
                  <a:srgbClr val="FF0066"/>
                </a:solidFill>
              </a:rPr>
              <a:t>впервые на базе корпуса создаются 2 морских класса</a:t>
            </a:r>
            <a:endParaRPr lang="ru-RU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Содержимое 2" descr="IMG_00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856" y="1594998"/>
            <a:ext cx="2210944" cy="147396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54000">
                <a:schemeClr val="accent5">
                  <a:shade val="93000"/>
                  <a:satMod val="130000"/>
                </a:schemeClr>
              </a:gs>
              <a:gs pos="9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26" y="4898447"/>
            <a:ext cx="2170829" cy="1626897"/>
          </a:xfrm>
          <a:prstGeom prst="rect">
            <a:avLst/>
          </a:prstGeom>
        </p:spPr>
      </p:pic>
      <p:pic>
        <p:nvPicPr>
          <p:cNvPr id="16387" name="Picture 6" descr="IMG_08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4037" y="252993"/>
            <a:ext cx="1768163" cy="132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Боевая стрельба из АК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831" y="4913312"/>
            <a:ext cx="2148937" cy="161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SDC104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7763" y="1628800"/>
            <a:ext cx="1988653" cy="1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6"/>
          <p:cNvGrpSpPr/>
          <p:nvPr/>
        </p:nvGrpSpPr>
        <p:grpSpPr>
          <a:xfrm>
            <a:off x="2029033" y="4146202"/>
            <a:ext cx="2476805" cy="997309"/>
            <a:chOff x="1585574" y="3365181"/>
            <a:chExt cx="2919012" cy="1404113"/>
          </a:xfrm>
        </p:grpSpPr>
        <p:sp>
          <p:nvSpPr>
            <p:cNvPr id="8" name="Скругленный прямоугольник 7"/>
            <p:cNvSpPr/>
            <p:nvPr/>
          </p:nvSpPr>
          <p:spPr>
            <a:xfrm rot="16200000">
              <a:off x="2343023" y="2607732"/>
              <a:ext cx="1404113" cy="2919012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1710966" y="3490573"/>
              <a:ext cx="2668224" cy="1253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Полицейское направление </a:t>
              </a:r>
            </a:p>
          </p:txBody>
        </p:sp>
      </p:grpSp>
      <p:grpSp>
        <p:nvGrpSpPr>
          <p:cNvPr id="4" name="Группа 9"/>
          <p:cNvGrpSpPr/>
          <p:nvPr/>
        </p:nvGrpSpPr>
        <p:grpSpPr>
          <a:xfrm>
            <a:off x="3303132" y="1700808"/>
            <a:ext cx="2525453" cy="1012446"/>
            <a:chOff x="1585573" y="1486345"/>
            <a:chExt cx="2919012" cy="1723589"/>
          </a:xfrm>
        </p:grpSpPr>
        <p:sp>
          <p:nvSpPr>
            <p:cNvPr id="11" name="Прямоугольник с двумя вырезанными противолежащими углами 10"/>
            <p:cNvSpPr/>
            <p:nvPr/>
          </p:nvSpPr>
          <p:spPr>
            <a:xfrm>
              <a:off x="1585573" y="1486345"/>
              <a:ext cx="2919012" cy="172358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1729208" y="1629980"/>
              <a:ext cx="2631742" cy="14363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Техническое направление  </a:t>
              </a:r>
            </a:p>
          </p:txBody>
        </p:sp>
      </p:grpSp>
      <p:grpSp>
        <p:nvGrpSpPr>
          <p:cNvPr id="5" name="Группа 12"/>
          <p:cNvGrpSpPr/>
          <p:nvPr/>
        </p:nvGrpSpPr>
        <p:grpSpPr>
          <a:xfrm>
            <a:off x="4946349" y="2953675"/>
            <a:ext cx="2539300" cy="1002481"/>
            <a:chOff x="4639413" y="1484784"/>
            <a:chExt cx="2919012" cy="1726712"/>
          </a:xfrm>
        </p:grpSpPr>
        <p:sp>
          <p:nvSpPr>
            <p:cNvPr id="14" name="Прямоугольник с двумя вырезанными противолежащими углами 13"/>
            <p:cNvSpPr/>
            <p:nvPr/>
          </p:nvSpPr>
          <p:spPr>
            <a:xfrm rot="5400000">
              <a:off x="5235563" y="888634"/>
              <a:ext cx="1726712" cy="2919012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4783309" y="1628680"/>
              <a:ext cx="2631220" cy="1438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Морское направление </a:t>
              </a:r>
            </a:p>
          </p:txBody>
        </p:sp>
      </p:grpSp>
      <p:grpSp>
        <p:nvGrpSpPr>
          <p:cNvPr id="6" name="Группа 16"/>
          <p:cNvGrpSpPr/>
          <p:nvPr/>
        </p:nvGrpSpPr>
        <p:grpSpPr>
          <a:xfrm>
            <a:off x="1591138" y="2942260"/>
            <a:ext cx="2620822" cy="1029708"/>
            <a:chOff x="4639413" y="3356978"/>
            <a:chExt cx="2919012" cy="1521097"/>
          </a:xfrm>
        </p:grpSpPr>
        <p:sp>
          <p:nvSpPr>
            <p:cNvPr id="18" name="Прямоугольник с двумя вырезанными противолежащими углами 17"/>
            <p:cNvSpPr/>
            <p:nvPr/>
          </p:nvSpPr>
          <p:spPr>
            <a:xfrm rot="10800000">
              <a:off x="4639413" y="3356978"/>
              <a:ext cx="2919012" cy="15210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>
            <a:xfrm rot="21600000">
              <a:off x="4766174" y="3483739"/>
              <a:ext cx="2665490" cy="12675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Авиационное направление </a:t>
              </a:r>
            </a:p>
          </p:txBody>
        </p:sp>
      </p:grpSp>
      <p:grpSp>
        <p:nvGrpSpPr>
          <p:cNvPr id="7" name="Группа 20"/>
          <p:cNvGrpSpPr/>
          <p:nvPr/>
        </p:nvGrpSpPr>
        <p:grpSpPr>
          <a:xfrm>
            <a:off x="4786314" y="4135484"/>
            <a:ext cx="2462433" cy="980951"/>
            <a:chOff x="1585573" y="3365180"/>
            <a:chExt cx="2919012" cy="150469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 rot="16200000">
              <a:off x="2292733" y="2658020"/>
              <a:ext cx="1504692" cy="2919012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Прямоугольник 22"/>
            <p:cNvSpPr/>
            <p:nvPr/>
          </p:nvSpPr>
          <p:spPr>
            <a:xfrm rot="21600000">
              <a:off x="1710967" y="3490574"/>
              <a:ext cx="2668224" cy="1253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Пограничное направление 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561232" y="836712"/>
            <a:ext cx="2010768" cy="9175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8580" rIns="0" bIns="68580" numCol="1" spcCol="1270" anchor="t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b="1" dirty="0" smtClean="0">
                <a:solidFill>
                  <a:schemeClr val="tx1"/>
                </a:solidFill>
              </a:rPr>
              <a:t>Физико-математический п</a:t>
            </a:r>
            <a:r>
              <a:rPr lang="ru-RU" sz="1800" b="1" kern="1200" dirty="0" smtClean="0">
                <a:solidFill>
                  <a:schemeClr val="tx1"/>
                </a:solidFill>
              </a:rPr>
              <a:t>рофиль </a:t>
            </a:r>
            <a:endParaRPr lang="ru-RU" sz="1800" b="1" kern="12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38637" y="3068960"/>
            <a:ext cx="2073923" cy="6948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8580" rIns="0" bIns="68580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800" b="1" kern="1200" dirty="0" smtClean="0">
                <a:solidFill>
                  <a:schemeClr val="tx1"/>
                </a:solidFill>
              </a:rPr>
              <a:t>Оборонно-спортивный профиль </a:t>
            </a:r>
            <a:endParaRPr lang="ru-RU" sz="1800" b="1" kern="12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>
            <a:off x="-2527726" y="1946417"/>
            <a:ext cx="2675844" cy="1587166"/>
          </a:xfrm>
          <a:prstGeom prst="snip2Diag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рямоугольник 31"/>
          <p:cNvSpPr/>
          <p:nvPr/>
        </p:nvSpPr>
        <p:spPr>
          <a:xfrm>
            <a:off x="-468560" y="3261388"/>
            <a:ext cx="1966904" cy="6716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76200" rIns="0" bIns="76200" numCol="1" spcCol="1270" anchor="b" anchorCtr="0">
            <a:noAutofit/>
          </a:bodyPr>
          <a:lstStyle/>
          <a:p>
            <a:pPr marL="228600" lvl="1" indent="-228600" algn="r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b="1" kern="1200" dirty="0" smtClean="0">
                <a:solidFill>
                  <a:schemeClr val="tx1"/>
                </a:solidFill>
              </a:rPr>
              <a:t>Оборонно-технический профиль </a:t>
            </a:r>
            <a:endParaRPr lang="ru-RU" b="1" kern="12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с двумя вырезанными противолежащими углами 33"/>
          <p:cNvSpPr/>
          <p:nvPr/>
        </p:nvSpPr>
        <p:spPr>
          <a:xfrm>
            <a:off x="2545681" y="5460401"/>
            <a:ext cx="4507954" cy="630846"/>
          </a:xfrm>
          <a:prstGeom prst="snip2Diag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Прямоугольник 34"/>
          <p:cNvSpPr/>
          <p:nvPr/>
        </p:nvSpPr>
        <p:spPr>
          <a:xfrm>
            <a:off x="2068307" y="5085184"/>
            <a:ext cx="5322310" cy="5922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8580" rIns="0" bIns="68580" numCol="1" spcCol="1270" anchor="b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b="1" kern="1200" dirty="0" smtClean="0">
                <a:solidFill>
                  <a:schemeClr val="tx1"/>
                </a:solidFill>
              </a:rPr>
              <a:t>Социально-гуманитарный профиль </a:t>
            </a:r>
            <a:endParaRPr lang="ru-RU" sz="20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43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P10007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71559"/>
            <a:ext cx="3929090" cy="294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5" name="Picture 7" descr="P10009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4473"/>
            <a:ext cx="3814763" cy="286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8" descr="P10008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963946"/>
            <a:ext cx="3857652" cy="289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7" name="Picture 9" descr="вып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5" y="3929066"/>
            <a:ext cx="4071966" cy="271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213738" y="-113272"/>
            <a:ext cx="471652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ea typeface="Times New Roman" pitchFamily="18" charset="0"/>
                <a:cs typeface="+mn-cs"/>
              </a:rPr>
              <a:t>Морское направление</a:t>
            </a:r>
            <a:endParaRPr kumimoji="0" lang="ru-RU" sz="32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ookman Old Style" pitchFamily="18" charset="0"/>
              <a:ea typeface="Times New Roman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85720" y="4286256"/>
            <a:ext cx="2643206" cy="1285884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Морской кружок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(7, 8, 9 классы)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44" y="1714488"/>
            <a:ext cx="3000396" cy="928694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Элективный курс «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Основы военно-морского дела»  </a:t>
            </a:r>
            <a:r>
              <a:rPr lang="ru-RU" b="1" dirty="0" smtClean="0">
                <a:solidFill>
                  <a:schemeClr val="tx1"/>
                </a:solidFill>
              </a:rPr>
              <a:t>(9классы</a:t>
            </a:r>
            <a:r>
              <a:rPr lang="ru-RU" b="1" dirty="0">
                <a:solidFill>
                  <a:schemeClr val="tx1"/>
                </a:solidFill>
              </a:rPr>
              <a:t>) 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14678" y="642918"/>
            <a:ext cx="2857520" cy="1010962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Элективный предмет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«Основы морской практики» </a:t>
            </a:r>
            <a:r>
              <a:rPr lang="ru-RU" b="1" dirty="0" smtClean="0">
                <a:solidFill>
                  <a:schemeClr val="tx1"/>
                </a:solidFill>
              </a:rPr>
              <a:t>(10, 11 классы)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16216" y="1643050"/>
            <a:ext cx="2484940" cy="1010962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Элективный </a:t>
            </a:r>
            <a:r>
              <a:rPr lang="ru-RU" sz="1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предмет «</a:t>
            </a:r>
            <a:r>
              <a:rPr lang="ru-RU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Военно-морское дело»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(10, 11 классы) 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86512" y="4143380"/>
            <a:ext cx="2857488" cy="1381832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Военно-патриотические соревнования по морскому многоборью (9-11 классы) 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28860" y="5786454"/>
            <a:ext cx="4572032" cy="857256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Морская практика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(10 </a:t>
            </a: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классы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57554" y="2428868"/>
            <a:ext cx="2520280" cy="1889308"/>
          </a:xfrm>
          <a:prstGeom prst="roundRect">
            <a:avLst/>
          </a:prstGeom>
          <a:solidFill>
            <a:srgbClr val="92D05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Морское направление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643438" y="4857760"/>
            <a:ext cx="2087562" cy="865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4357686" y="2000240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10800000">
            <a:off x="3214678" y="2071678"/>
            <a:ext cx="1000130" cy="2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5143504" y="1928802"/>
            <a:ext cx="128588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0800000" flipV="1">
            <a:off x="2786050" y="3714752"/>
            <a:ext cx="576263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18" idx="1"/>
          </p:cNvCxnSpPr>
          <p:nvPr/>
        </p:nvCxnSpPr>
        <p:spPr>
          <a:xfrm rot="16200000" flipH="1">
            <a:off x="5748960" y="4296744"/>
            <a:ext cx="655992" cy="41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0800000" flipV="1">
            <a:off x="2571736" y="4786322"/>
            <a:ext cx="1857388" cy="1000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Desktop\Вдеосюжеты\Семинар\IMG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714620"/>
            <a:ext cx="2000111" cy="150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Вдеосюжеты\Семинар\IMG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786058"/>
            <a:ext cx="221457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МК\2008\SDC10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429132"/>
            <a:ext cx="1857387" cy="126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1020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3929090" cy="2946818"/>
          </a:xfrm>
        </p:spPr>
      </p:pic>
      <p:sp>
        <p:nvSpPr>
          <p:cNvPr id="3" name="Прямоугольник 2"/>
          <p:cNvSpPr/>
          <p:nvPr/>
        </p:nvSpPr>
        <p:spPr>
          <a:xfrm>
            <a:off x="500034" y="357167"/>
            <a:ext cx="814393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pPr algn="just">
              <a:spcBef>
                <a:spcPct val="20000"/>
              </a:spcBef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старшеклассников  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должно быть построено в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максимально возможной мере с 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учетом интересов и планов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юношей на дальнейшую,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послешкольную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жизнь.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В значительной мере дифференциация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и   индивидуализация обучения может быть реализована через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построение соответствующей образовательной среды профильного </a:t>
            </a:r>
          </a:p>
          <a:p>
            <a:pPr algn="just">
              <a:spcBef>
                <a:spcPct val="2000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обучения</a:t>
            </a:r>
          </a:p>
          <a:p>
            <a:pPr algn="just">
              <a:spcBef>
                <a:spcPct val="2000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153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4929198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одной из целей современного школьного образования является расширение образовательного пространства.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229600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      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Функционирование образовательной среды невозможно без формирования образовательного пространства в соответствии с целями и задачами, которые задаются соответствующей образовательной системой.</a:t>
            </a:r>
          </a:p>
          <a:p>
            <a:pPr algn="ctr">
              <a:buNone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Профильное обучение, как специфическая система обучения, также требует формирования образовательного пространства, обеспечивающего достижение основной его цели и выполнение соответствующих задач обучения, а именно интерактивного, способствующего индивидуализации и дифференциации обучения старшеклассников.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1261</Words>
  <Application>Microsoft Office PowerPoint</Application>
  <PresentationFormat>Экран (4:3)</PresentationFormat>
  <Paragraphs>304</Paragraphs>
  <Slides>46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Тамбовское областное государственное бюджетное  общеобразовательное  учреждение  кадетская школа  «Многопрофильный кадетский корпус имени Героя Советского Союза лётчика-космонавта Л.С. Дёмина»</vt:lpstr>
      <vt:lpstr>Слайд 2</vt:lpstr>
      <vt:lpstr>Слайд 3</vt:lpstr>
      <vt:lpstr>Слайд 4</vt:lpstr>
      <vt:lpstr>Слайд 5</vt:lpstr>
      <vt:lpstr>Слайд 6</vt:lpstr>
      <vt:lpstr>Слайд 7</vt:lpstr>
      <vt:lpstr>  </vt:lpstr>
      <vt:lpstr>Слайд 9</vt:lpstr>
      <vt:lpstr>Слайд 10</vt:lpstr>
      <vt:lpstr>Слайд 11</vt:lpstr>
      <vt:lpstr>Проблема</vt:lpstr>
      <vt:lpstr>Цель :</vt:lpstr>
      <vt:lpstr>Задачи</vt:lpstr>
      <vt:lpstr>Задачи</vt:lpstr>
      <vt:lpstr>Основные направления</vt:lpstr>
      <vt:lpstr>Общая морская подготовка</vt:lpstr>
      <vt:lpstr>Успешная социализация выпускников и развитие их гражданских установок</vt:lpstr>
      <vt:lpstr>Сотрудничество  с учебными заведениями</vt:lpstr>
      <vt:lpstr>Встреча с экипажем ПЛА «Тамбов»</vt:lpstr>
      <vt:lpstr> Первая шлюпочная практика на Воронежском водохранилище </vt:lpstr>
      <vt:lpstr> Первая команда Всероссийского шлюпочного похода по Азовскому морю «Наследники Победы» </vt:lpstr>
      <vt:lpstr> Всероссийский шлюпочный поход по Азовскому морю «Наследники Победы» </vt:lpstr>
      <vt:lpstr>Слайд 24</vt:lpstr>
      <vt:lpstr>Международная шлюпочная регата «Весла на воду» и 28-регата «Корабелки»  2011 г. г. Санкт-Петербург </vt:lpstr>
      <vt:lpstr>Мероприятия 2012 - 2013 гг.</vt:lpstr>
      <vt:lpstr>Слайд 27</vt:lpstr>
      <vt:lpstr> Североморск  -  2014</vt:lpstr>
      <vt:lpstr>Шлюпочная регата «Осень на Цне» – 2015 г. г. Тамбов  </vt:lpstr>
      <vt:lpstr>Подписание договора о сотрудничестве с ЧВВМУ им. Нахимова 2.02.2016 г.</vt:lpstr>
      <vt:lpstr>  Ознакомительные поездки с учащимися  </vt:lpstr>
      <vt:lpstr>Ознакомительные поездки с учащимися</vt:lpstr>
      <vt:lpstr> Ознакомительные поездки с учащимися</vt:lpstr>
      <vt:lpstr>Спортивная подготовка</vt:lpstr>
      <vt:lpstr>Спортивная подготовка</vt:lpstr>
      <vt:lpstr>Спортивная подготовка</vt:lpstr>
      <vt:lpstr>Морская подготовка</vt:lpstr>
      <vt:lpstr>Учебные шлюпочные сборы  г. Ейск   2017 г.</vt:lpstr>
      <vt:lpstr>Первая учебная практика на базе ЧВВМУ им. Нахимова сентябрь 2017 г. </vt:lpstr>
      <vt:lpstr>Встречи с выпускниками</vt:lpstr>
      <vt:lpstr>Наши  выпускники</vt:lpstr>
      <vt:lpstr>Наши выпукники</vt:lpstr>
      <vt:lpstr>Наши выпускники</vt:lpstr>
      <vt:lpstr>Достигнутые спортивные результаты в 2014 году</vt:lpstr>
      <vt:lpstr>Достигнутые результаты</vt:lpstr>
      <vt:lpstr>Итог совместной работы с ЧВВМУ им. Нахимова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95</cp:revision>
  <dcterms:created xsi:type="dcterms:W3CDTF">2015-10-21T08:17:50Z</dcterms:created>
  <dcterms:modified xsi:type="dcterms:W3CDTF">2018-02-15T16:04:35Z</dcterms:modified>
</cp:coreProperties>
</file>